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8"/>
  </p:notesMasterIdLst>
  <p:sldIdLst>
    <p:sldId id="1012" r:id="rId2"/>
    <p:sldId id="1270" r:id="rId3"/>
    <p:sldId id="1269" r:id="rId4"/>
    <p:sldId id="1118" r:id="rId5"/>
    <p:sldId id="1119" r:id="rId6"/>
    <p:sldId id="1120" r:id="rId7"/>
    <p:sldId id="1121" r:id="rId8"/>
    <p:sldId id="1303" r:id="rId9"/>
    <p:sldId id="1302" r:id="rId10"/>
    <p:sldId id="1126" r:id="rId11"/>
    <p:sldId id="1127" r:id="rId12"/>
    <p:sldId id="1130" r:id="rId13"/>
    <p:sldId id="1305" r:id="rId14"/>
    <p:sldId id="1404" r:id="rId15"/>
    <p:sldId id="1132" r:id="rId16"/>
    <p:sldId id="1314" r:id="rId17"/>
    <p:sldId id="1304" r:id="rId18"/>
    <p:sldId id="1275" r:id="rId19"/>
    <p:sldId id="1033" r:id="rId20"/>
    <p:sldId id="1031" r:id="rId21"/>
    <p:sldId id="1039" r:id="rId22"/>
    <p:sldId id="1048" r:id="rId23"/>
    <p:sldId id="1049" r:id="rId24"/>
    <p:sldId id="1050" r:id="rId25"/>
    <p:sldId id="1051" r:id="rId26"/>
    <p:sldId id="1052" r:id="rId27"/>
    <p:sldId id="1053" r:id="rId28"/>
    <p:sldId id="1054" r:id="rId29"/>
    <p:sldId id="1059" r:id="rId30"/>
    <p:sldId id="1060" r:id="rId31"/>
    <p:sldId id="1055" r:id="rId32"/>
    <p:sldId id="1056" r:id="rId33"/>
    <p:sldId id="1057" r:id="rId34"/>
    <p:sldId id="1058" r:id="rId35"/>
    <p:sldId id="1139" r:id="rId36"/>
    <p:sldId id="1063" r:id="rId37"/>
    <p:sldId id="1187" r:id="rId38"/>
    <p:sldId id="1182" r:id="rId39"/>
    <p:sldId id="1188" r:id="rId40"/>
    <p:sldId id="1196" r:id="rId41"/>
    <p:sldId id="1194" r:id="rId42"/>
    <p:sldId id="1308" r:id="rId43"/>
    <p:sldId id="1178" r:id="rId44"/>
    <p:sldId id="1309" r:id="rId45"/>
    <p:sldId id="1310" r:id="rId46"/>
    <p:sldId id="1311" r:id="rId47"/>
    <p:sldId id="1195" r:id="rId48"/>
    <p:sldId id="1068" r:id="rId49"/>
    <p:sldId id="1385" r:id="rId50"/>
    <p:sldId id="1366" r:id="rId51"/>
    <p:sldId id="1370" r:id="rId52"/>
    <p:sldId id="1368" r:id="rId53"/>
    <p:sldId id="1386" r:id="rId54"/>
    <p:sldId id="1260" r:id="rId55"/>
    <p:sldId id="1064" r:id="rId56"/>
    <p:sldId id="1338" r:id="rId57"/>
    <p:sldId id="1340" r:id="rId58"/>
    <p:sldId id="1265" r:id="rId59"/>
    <p:sldId id="1299" r:id="rId60"/>
    <p:sldId id="1381" r:id="rId61"/>
    <p:sldId id="1107" r:id="rId62"/>
    <p:sldId id="1378" r:id="rId63"/>
    <p:sldId id="1379" r:id="rId64"/>
    <p:sldId id="1380" r:id="rId65"/>
    <p:sldId id="1256" r:id="rId66"/>
    <p:sldId id="1257" r:id="rId67"/>
    <p:sldId id="1258" r:id="rId68"/>
    <p:sldId id="1108" r:id="rId69"/>
    <p:sldId id="1405" r:id="rId70"/>
    <p:sldId id="1402" r:id="rId71"/>
    <p:sldId id="1109" r:id="rId72"/>
    <p:sldId id="1272" r:id="rId73"/>
    <p:sldId id="1387" r:id="rId74"/>
    <p:sldId id="1388" r:id="rId75"/>
    <p:sldId id="1389" r:id="rId76"/>
    <p:sldId id="1390" r:id="rId77"/>
    <p:sldId id="1391" r:id="rId78"/>
    <p:sldId id="1271" r:id="rId79"/>
    <p:sldId id="1267" r:id="rId80"/>
    <p:sldId id="1110" r:id="rId81"/>
    <p:sldId id="1393" r:id="rId82"/>
    <p:sldId id="1273" r:id="rId83"/>
    <p:sldId id="1066" r:id="rId84"/>
    <p:sldId id="1403" r:id="rId85"/>
    <p:sldId id="1301" r:id="rId86"/>
    <p:sldId id="1274" r:id="rId87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2222"/>
    <a:srgbClr val="FF2400"/>
    <a:srgbClr val="FF3300"/>
    <a:srgbClr val="00FF00"/>
    <a:srgbClr val="FF3333"/>
    <a:srgbClr val="33BFF0"/>
    <a:srgbClr val="0000CC"/>
    <a:srgbClr val="255663"/>
    <a:srgbClr val="6161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7" autoAdjust="0"/>
    <p:restoredTop sz="94933" autoAdjust="0"/>
  </p:normalViewPr>
  <p:slideViewPr>
    <p:cSldViewPr snapToGrid="0" snapToObjects="1">
      <p:cViewPr varScale="1">
        <p:scale>
          <a:sx n="86" d="100"/>
          <a:sy n="86" d="100"/>
        </p:scale>
        <p:origin x="158" y="55"/>
      </p:cViewPr>
      <p:guideLst/>
    </p:cSldViewPr>
  </p:slideViewPr>
  <p:outlineViewPr>
    <p:cViewPr>
      <p:scale>
        <a:sx n="33" d="100"/>
        <a:sy n="33" d="100"/>
      </p:scale>
      <p:origin x="0" y="-623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106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30BC0-D9FC-4211-87BA-2C70BECCF0FC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25B28-5BA2-4F18-AE20-9502F4866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42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788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7BD26-44AD-408E-80C4-01708948344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63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5B28-5BA2-4F18-AE20-9502F486678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64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A985-5C0F-42D9-A41E-ACE0058469D5}" type="datetime1">
              <a:rPr lang="en-US" smtClean="0"/>
              <a:t>7/25/2022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14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7C869-ACCD-45C4-880D-4D17BE3F18C6}" type="datetime1">
              <a:rPr lang="en-US" smtClean="0"/>
              <a:t>7/25/2022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19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D175-CA42-4FEF-89C9-FCD3A847E4B5}" type="datetime1">
              <a:rPr lang="en-US" smtClean="0"/>
              <a:t>7/25/2022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8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30000"/>
              </a:lnSpc>
              <a:defRPr sz="3200"/>
            </a:lvl1pPr>
            <a:lvl2pPr>
              <a:lnSpc>
                <a:spcPct val="114000"/>
              </a:lnSpc>
              <a:defRPr sz="2800"/>
            </a:lvl2pPr>
            <a:lvl3pPr>
              <a:lnSpc>
                <a:spcPct val="100000"/>
              </a:lnSpc>
              <a:defRPr sz="2400"/>
            </a:lvl3pPr>
            <a:lvl4pPr>
              <a:lnSpc>
                <a:spcPct val="100000"/>
              </a:lnSpc>
              <a:defRPr sz="2400"/>
            </a:lvl4pPr>
            <a:lvl5pPr>
              <a:lnSpc>
                <a:spcPct val="100000"/>
              </a:lnSpc>
              <a:defRPr sz="2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7969-D6BA-44EE-A233-552B2DEA9C06}" type="datetime1">
              <a:rPr lang="en-US" smtClean="0"/>
              <a:t>7/25/2022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2319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0480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4B54629-966C-43A1-9BE7-23FAE49C2A8D}" type="datetime1">
              <a:rPr lang="en-US" smtClean="0"/>
              <a:t>7/25/2022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485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0AA68-A934-43A2-A6B9-B91693DE5624}" type="datetime1">
              <a:rPr lang="en-US" smtClean="0"/>
              <a:t>7/25/2022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841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DFAD-9EC1-4C52-A848-460B8934D3AD}" type="datetime1">
              <a:rPr lang="en-US" smtClean="0"/>
              <a:t>7/25/2022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376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6E90F-ECA5-4C86-B257-640C4224C189}" type="datetime1">
              <a:rPr lang="en-US" smtClean="0"/>
              <a:t>7/25/2022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746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5C57-FAEF-4C2C-BB29-1D4EBB54A37E}" type="datetime1">
              <a:rPr lang="en-US" smtClean="0"/>
              <a:t>7/25/2022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87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59D44-EE47-479E-A260-84357BD1C1F2}" type="datetime1">
              <a:rPr lang="en-US" smtClean="0"/>
              <a:t>7/25/2022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239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1603-F567-41B1-8FA5-3A81E1FF3DD5}" type="datetime1">
              <a:rPr lang="en-US" smtClean="0"/>
              <a:t>7/25/2022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750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3B19475-E11F-4D0C-96D0-24601F71C1F5}" type="datetime1">
              <a:rPr lang="en-US" smtClean="0"/>
              <a:t>7/25/2022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6291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top-windows-defender-expert-these-are-the-threats-security-hasnt-yet-solved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ites.google.com/site/igorkorkin" TargetMode="External"/><Relationship Id="rId4" Type="http://schemas.openxmlformats.org/officeDocument/2006/relationships/hyperlink" Target="https://www.instagram.com/kaf42_meph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xy-s.github.io/herpaderping/" TargetMode="External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ptw.tf/2021/08/21/killing-defender.html" TargetMode="External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lastic.github.io/security-research/whitepapers/2022/02/02.sandboxing-antimalware-products-for-fun-and-profit/article/" TargetMode="External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ackhat.com/eu-21/briefings/schedule/#veni-no-vidi-no-vici-attacks-on-etw-blind-edr-sensors-24842" TargetMode="External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igorkorkin.blogspot.com/2021/10/protected-process-light-will-be.html" TargetMode="External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6.gif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evenpaths.com/innovation-labs/technologies/micenum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bin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ihhUUd9qJTY?vq=hd144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K:\Dropbox\_Pubs&amp;Confs\22\ADFSL_2022\demos\mp4\demo2_patch_integrity_revoke_privs.bat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gorKorkin/MemoryRanger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3" Type="http://schemas.openxmlformats.org/officeDocument/2006/relationships/image" Target="../media/image87.png"/><Relationship Id="rId7" Type="http://schemas.microsoft.com/office/2007/relationships/hdphoto" Target="../media/hdphoto4.wdp"/><Relationship Id="rId12" Type="http://schemas.openxmlformats.org/officeDocument/2006/relationships/image" Target="../media/image9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3.emf"/><Relationship Id="rId5" Type="http://schemas.openxmlformats.org/officeDocument/2006/relationships/image" Target="../media/image5.gif"/><Relationship Id="rId10" Type="http://schemas.openxmlformats.org/officeDocument/2006/relationships/image" Target="../media/image92.png"/><Relationship Id="rId4" Type="http://schemas.openxmlformats.org/officeDocument/2006/relationships/image" Target="../media/image88.png"/><Relationship Id="rId9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Ohqhq50wVjI?vq=hd144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K:\Dropbox\_Pubs&amp;Confs\22\ADFSL_2022\demos\mp4\demo3_memoryranger.bat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igorkorkin.blogspot.com/" TargetMode="External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emf"/><Relationship Id="rId5" Type="http://schemas.openxmlformats.org/officeDocument/2006/relationships/image" Target="../media/image55.png"/><Relationship Id="rId4" Type="http://schemas.openxmlformats.org/officeDocument/2006/relationships/image" Target="../media/image9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bin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microsoft.com/office/2007/relationships/hdphoto" Target="../media/hdphoto8.wdp"/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12" Type="http://schemas.openxmlformats.org/officeDocument/2006/relationships/image" Target="../media/image107.png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06.png"/><Relationship Id="rId5" Type="http://schemas.openxmlformats.org/officeDocument/2006/relationships/image" Target="../media/image102.png"/><Relationship Id="rId15" Type="http://schemas.openxmlformats.org/officeDocument/2006/relationships/image" Target="../media/image109.png"/><Relationship Id="rId10" Type="http://schemas.openxmlformats.org/officeDocument/2006/relationships/image" Target="../media/image105.png"/><Relationship Id="rId4" Type="http://schemas.microsoft.com/office/2007/relationships/hdphoto" Target="../media/hdphoto5.wdp"/><Relationship Id="rId9" Type="http://schemas.openxmlformats.org/officeDocument/2006/relationships/image" Target="../media/image104.png"/><Relationship Id="rId1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0AC92D-3A0C-4CC0-942F-61BBF104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273577"/>
            <a:ext cx="12192000" cy="2310846"/>
          </a:xfrm>
        </p:spPr>
        <p:txBody>
          <a:bodyPr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4200" cap="none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Defender Will Be Defended -</a:t>
            </a:r>
            <a:br>
              <a:rPr lang="en-US" sz="4200" cap="none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4200" cap="none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MemoryRanger Prevents Blinding Windows AV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61F6012-F547-481E-8030-4A2952E6C9BD}"/>
              </a:ext>
            </a:extLst>
          </p:cNvPr>
          <p:cNvSpPr txBox="1">
            <a:spLocks/>
          </p:cNvSpPr>
          <p:nvPr/>
        </p:nvSpPr>
        <p:spPr>
          <a:xfrm>
            <a:off x="6617691" y="5482465"/>
            <a:ext cx="4600281" cy="9556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Segoe UI Semibold" panose="020B0702040204020203" pitchFamily="34" charset="0"/>
                <a:ea typeface="Titillium" charset="0"/>
                <a:cs typeface="Segoe UI Semibold" panose="020B0702040204020203" pitchFamily="34" charset="0"/>
              </a:rPr>
              <a:t>Igor Korkin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F6E0B21-0220-4523-9DD3-FF510AA33C16}"/>
              </a:ext>
            </a:extLst>
          </p:cNvPr>
          <p:cNvSpPr txBox="1">
            <a:spLocks/>
          </p:cNvSpPr>
          <p:nvPr/>
        </p:nvSpPr>
        <p:spPr>
          <a:xfrm>
            <a:off x="1917356" y="6105681"/>
            <a:ext cx="8357287" cy="4354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Segoe UI Semibold" panose="020B0702040204020203" pitchFamily="34" charset="0"/>
                <a:ea typeface="Titillium" charset="0"/>
                <a:cs typeface="Segoe UI Semibold" panose="020B0702040204020203" pitchFamily="34" charset="0"/>
              </a:rPr>
              <a:t>2022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5C20E5D-1252-4004-8EC4-48142BA6277F}"/>
              </a:ext>
            </a:extLst>
          </p:cNvPr>
          <p:cNvSpPr txBox="1">
            <a:spLocks/>
          </p:cNvSpPr>
          <p:nvPr/>
        </p:nvSpPr>
        <p:spPr>
          <a:xfrm>
            <a:off x="905084" y="5486068"/>
            <a:ext cx="5190914" cy="123922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Segoe UI Semibold" panose="020B0702040204020203" pitchFamily="34" charset="0"/>
                <a:ea typeface="Titillium" charset="0"/>
                <a:cs typeface="Segoe UI Semibold" panose="020B0702040204020203" pitchFamily="34" charset="0"/>
              </a:rPr>
              <a:t>Denis Pogonin</a:t>
            </a:r>
          </a:p>
        </p:txBody>
      </p:sp>
      <p:pic>
        <p:nvPicPr>
          <p:cNvPr id="7" name="Picture 6" descr="Image result for ADFSL conference">
            <a:extLst>
              <a:ext uri="{FF2B5EF4-FFF2-40B4-BE49-F238E27FC236}">
                <a16:creationId xmlns:a16="http://schemas.microsoft.com/office/drawing/2014/main" id="{59ACB975-5181-8A0C-0A05-5A7D4139F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720" y="132706"/>
            <a:ext cx="2490555" cy="245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852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D2BF7F-8627-BD97-E5BA-C2E133D65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"/>
            <a:ext cx="12192000" cy="67151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D9D444-8410-4804-997C-D5876EE48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B715A9-6639-3F9A-7F1A-C80BFB235A5A}"/>
              </a:ext>
            </a:extLst>
          </p:cNvPr>
          <p:cNvSpPr/>
          <p:nvPr/>
        </p:nvSpPr>
        <p:spPr>
          <a:xfrm>
            <a:off x="24544" y="71437"/>
            <a:ext cx="5128259" cy="522036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140FD90-A76C-AD47-6D3A-1B29EE9889C3}"/>
              </a:ext>
            </a:extLst>
          </p:cNvPr>
          <p:cNvSpPr/>
          <p:nvPr/>
        </p:nvSpPr>
        <p:spPr>
          <a:xfrm rot="10800000" flipH="1" flipV="1">
            <a:off x="3601249" y="-866141"/>
            <a:ext cx="4989501" cy="12246278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597CC2E0-9D7D-4455-92D3-E69E07844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21213726">
            <a:off x="6698290" y="4176642"/>
            <a:ext cx="128678" cy="133443"/>
          </a:xfrm>
        </p:spPr>
      </p:pic>
    </p:spTree>
    <p:extLst>
      <p:ext uri="{BB962C8B-B14F-4D97-AF65-F5344CB8AC3E}">
        <p14:creationId xmlns:p14="http://schemas.microsoft.com/office/powerpoint/2010/main" val="1191481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1A7A80-1C99-F4BA-77CA-DFB69382E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"/>
            <a:ext cx="12192000" cy="67151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9B2AFC-0EE2-44E7-BA76-B37F53C7C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497D0A-6225-4713-E251-73E9FB773C11}"/>
              </a:ext>
            </a:extLst>
          </p:cNvPr>
          <p:cNvSpPr/>
          <p:nvPr/>
        </p:nvSpPr>
        <p:spPr>
          <a:xfrm>
            <a:off x="24544" y="71437"/>
            <a:ext cx="5128259" cy="522036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F05750-5570-4335-BD58-2CC33EECC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5991" y="3336378"/>
            <a:ext cx="1190664" cy="1190664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4ECAD7A9-5635-F5DE-3B48-034380BE1BAA}"/>
              </a:ext>
            </a:extLst>
          </p:cNvPr>
          <p:cNvSpPr/>
          <p:nvPr/>
        </p:nvSpPr>
        <p:spPr>
          <a:xfrm rot="10800000" flipH="1" flipV="1">
            <a:off x="8446085" y="-697809"/>
            <a:ext cx="4501663" cy="8130240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3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23ECAF8-5573-4564-B340-DE1ED5C8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943" y="868680"/>
            <a:ext cx="5692600" cy="58369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36C4F6-7E33-4136-88B3-2000FECB5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86C0B166-FB07-4C2D-5566-20D3924063FA}"/>
              </a:ext>
            </a:extLst>
          </p:cNvPr>
          <p:cNvSpPr/>
          <p:nvPr/>
        </p:nvSpPr>
        <p:spPr>
          <a:xfrm rot="3224009" flipH="1" flipV="1">
            <a:off x="2997900" y="-7310719"/>
            <a:ext cx="6236684" cy="17172758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220EFADD-D92B-5560-C8D3-EAD5551AF8F7}"/>
              </a:ext>
            </a:extLst>
          </p:cNvPr>
          <p:cNvSpPr/>
          <p:nvPr/>
        </p:nvSpPr>
        <p:spPr>
          <a:xfrm rot="18577415" flipV="1">
            <a:off x="2663157" y="-7565301"/>
            <a:ext cx="7150011" cy="17172758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Content Placeholder 15">
            <a:extLst>
              <a:ext uri="{FF2B5EF4-FFF2-40B4-BE49-F238E27FC236}">
                <a16:creationId xmlns:a16="http://schemas.microsoft.com/office/drawing/2014/main" id="{EF77E649-72F9-3E75-992E-FCB54DA83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126" y="5164455"/>
            <a:ext cx="100117" cy="103824"/>
          </a:xfrm>
          <a:prstGeom prst="rect">
            <a:avLst/>
          </a:prstGeom>
        </p:spPr>
      </p:pic>
      <p:pic>
        <p:nvPicPr>
          <p:cNvPr id="11" name="Content Placeholder 15">
            <a:extLst>
              <a:ext uri="{FF2B5EF4-FFF2-40B4-BE49-F238E27FC236}">
                <a16:creationId xmlns:a16="http://schemas.microsoft.com/office/drawing/2014/main" id="{604E2068-8883-BB9B-D451-E881E7AE8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326" y="5164455"/>
            <a:ext cx="100117" cy="1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66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203D7D-AD80-A83D-A9EA-968E90D35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"/>
            <a:ext cx="12192000" cy="67151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CF52E9-161D-4A03-A70F-46E8D6F7B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04FED2-4868-C1A1-DCC0-1D58C2FD9ECD}"/>
              </a:ext>
            </a:extLst>
          </p:cNvPr>
          <p:cNvSpPr/>
          <p:nvPr/>
        </p:nvSpPr>
        <p:spPr>
          <a:xfrm>
            <a:off x="373965" y="5928360"/>
            <a:ext cx="10754283" cy="92964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E9BAD39-B4FE-ADE2-FB86-01EBDC5B5B5F}"/>
              </a:ext>
            </a:extLst>
          </p:cNvPr>
          <p:cNvSpPr/>
          <p:nvPr/>
        </p:nvSpPr>
        <p:spPr>
          <a:xfrm flipH="1" flipV="1">
            <a:off x="-218132" y="-4710160"/>
            <a:ext cx="12628263" cy="12246278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20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649830-D2B3-4C2F-9ABF-305BB3E76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"/>
            <a:ext cx="12192000" cy="6715125"/>
          </a:xfrm>
          <a:prstGeom prst="rect">
            <a:avLst/>
          </a:prstGeom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1C68310C-BF1F-AFC8-481E-024C21D40DA1}"/>
              </a:ext>
            </a:extLst>
          </p:cNvPr>
          <p:cNvSpPr/>
          <p:nvPr/>
        </p:nvSpPr>
        <p:spPr>
          <a:xfrm rot="7176851" flipH="1" flipV="1">
            <a:off x="2900371" y="-4001730"/>
            <a:ext cx="4989501" cy="12246278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83B03EB-651C-40C6-120F-86686DCA1649}"/>
              </a:ext>
            </a:extLst>
          </p:cNvPr>
          <p:cNvSpPr/>
          <p:nvPr/>
        </p:nvSpPr>
        <p:spPr>
          <a:xfrm rot="3608822" flipH="1" flipV="1">
            <a:off x="2078704" y="-1734051"/>
            <a:ext cx="5430257" cy="12246278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18995D-39D3-4999-A760-5D24DA3C0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Content Placeholder 15">
            <a:extLst>
              <a:ext uri="{FF2B5EF4-FFF2-40B4-BE49-F238E27FC236}">
                <a16:creationId xmlns:a16="http://schemas.microsoft.com/office/drawing/2014/main" id="{3FD66864-1DAC-4CAF-A47E-37284ED43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70323">
            <a:off x="6676607" y="4162853"/>
            <a:ext cx="128678" cy="13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89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8DAE343-8528-8AFD-F668-9E7107A7D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"/>
            <a:ext cx="12192000" cy="6715125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4AAD8EB8-DB6E-4667-93E6-EA24F7D2D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72257" cy="972897"/>
          </a:xfrm>
        </p:spPr>
        <p:txBody>
          <a:bodyPr>
            <a:noAutofit/>
          </a:bodyPr>
          <a:lstStyle/>
          <a:p>
            <a:pPr algn="ctr"/>
            <a:r>
              <a:rPr lang="en-US" sz="3600" cap="none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Defender is under attacks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9A8CB2-8218-4374-9C21-E4D3469B19AC}"/>
              </a:ext>
            </a:extLst>
          </p:cNvPr>
          <p:cNvSpPr/>
          <p:nvPr/>
        </p:nvSpPr>
        <p:spPr>
          <a:xfrm>
            <a:off x="2814752" y="1388225"/>
            <a:ext cx="6600306" cy="1388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80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8DAE343-8528-8AFD-F668-9E7107A7D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"/>
            <a:ext cx="12192000" cy="6715125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4AAD8EB8-DB6E-4667-93E6-EA24F7D2D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72257" cy="972897"/>
          </a:xfrm>
        </p:spPr>
        <p:txBody>
          <a:bodyPr>
            <a:noAutofit/>
          </a:bodyPr>
          <a:lstStyle/>
          <a:p>
            <a:pPr algn="ctr"/>
            <a:r>
              <a:rPr lang="en-US" sz="3600" cap="none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Defender is under attacks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402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07BC610-BB46-9FD9-55F6-48D3953CF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"/>
            <a:ext cx="12192000" cy="6715125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4AAD8EB8-DB6E-4667-93E6-EA24F7D2D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72257" cy="972897"/>
          </a:xfrm>
        </p:spPr>
        <p:txBody>
          <a:bodyPr>
            <a:noAutofit/>
          </a:bodyPr>
          <a:lstStyle/>
          <a:p>
            <a:pPr algn="ctr"/>
            <a:r>
              <a:rPr lang="en-US" sz="3600" cap="none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Driver-based attacks can disable Microsoft Defender</a:t>
            </a:r>
          </a:p>
        </p:txBody>
      </p:sp>
    </p:spTree>
    <p:extLst>
      <p:ext uri="{BB962C8B-B14F-4D97-AF65-F5344CB8AC3E}">
        <p14:creationId xmlns:p14="http://schemas.microsoft.com/office/powerpoint/2010/main" val="1203052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13C08F-85E4-B1A0-C90E-040D00E83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35" y="3316176"/>
            <a:ext cx="2426728" cy="235816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F168589-A813-896C-77A0-F9F09EB30D67}"/>
              </a:ext>
            </a:extLst>
          </p:cNvPr>
          <p:cNvGrpSpPr/>
          <p:nvPr/>
        </p:nvGrpSpPr>
        <p:grpSpPr>
          <a:xfrm>
            <a:off x="696607" y="409587"/>
            <a:ext cx="10798785" cy="2367843"/>
            <a:chOff x="696607" y="409587"/>
            <a:chExt cx="10798785" cy="23678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EBB3621-3B9A-36E3-314B-0C4D1C3E7175}"/>
                </a:ext>
              </a:extLst>
            </p:cNvPr>
            <p:cNvGrpSpPr/>
            <p:nvPr/>
          </p:nvGrpSpPr>
          <p:grpSpPr>
            <a:xfrm>
              <a:off x="696607" y="409587"/>
              <a:ext cx="10798785" cy="2367843"/>
              <a:chOff x="809645" y="645398"/>
              <a:chExt cx="10798785" cy="2367843"/>
            </a:xfrm>
          </p:grpSpPr>
          <p:sp>
            <p:nvSpPr>
              <p:cNvPr id="8" name="Thought Bubble: Cloud 7">
                <a:extLst>
                  <a:ext uri="{FF2B5EF4-FFF2-40B4-BE49-F238E27FC236}">
                    <a16:creationId xmlns:a16="http://schemas.microsoft.com/office/drawing/2014/main" id="{8D6DA288-A303-201F-0273-91FC8B787AE3}"/>
                  </a:ext>
                </a:extLst>
              </p:cNvPr>
              <p:cNvSpPr/>
              <p:nvPr/>
            </p:nvSpPr>
            <p:spPr>
              <a:xfrm rot="150913">
                <a:off x="809645" y="645398"/>
                <a:ext cx="10798785" cy="2367843"/>
              </a:xfrm>
              <a:prstGeom prst="cloudCallout">
                <a:avLst>
                  <a:gd name="adj1" fmla="val -29577"/>
                  <a:gd name="adj2" fmla="val 83067"/>
                </a:avLst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ctr" defTabSz="914400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FFCA08">
                      <a:lumMod val="75000"/>
                    </a:srgbClr>
                  </a:buClr>
                  <a:buSzPct val="85000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E0D0B29-6895-D9B8-7931-0CD7BFEAF3DB}"/>
                  </a:ext>
                </a:extLst>
              </p:cNvPr>
              <p:cNvSpPr/>
              <p:nvPr/>
            </p:nvSpPr>
            <p:spPr>
              <a:xfrm>
                <a:off x="9278111" y="1907159"/>
                <a:ext cx="1034931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40A465F-9BB6-F60E-7284-E720E6C227FC}"/>
                  </a:ext>
                </a:extLst>
              </p:cNvPr>
              <p:cNvSpPr/>
              <p:nvPr/>
            </p:nvSpPr>
            <p:spPr>
              <a:xfrm>
                <a:off x="2323091" y="1907160"/>
                <a:ext cx="305809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054A0CD-865D-B2F6-6049-834A43F346AD}"/>
                </a:ext>
              </a:extLst>
            </p:cNvPr>
            <p:cNvSpPr/>
            <p:nvPr/>
          </p:nvSpPr>
          <p:spPr>
            <a:xfrm>
              <a:off x="1219200" y="1463040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36C029-38D8-4A53-3A8A-3B296A2707EB}"/>
                </a:ext>
              </a:extLst>
            </p:cNvPr>
            <p:cNvSpPr/>
            <p:nvPr/>
          </p:nvSpPr>
          <p:spPr>
            <a:xfrm>
              <a:off x="10334502" y="1360905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CDE4C8AF-FE3D-70C2-CA4A-CFEAB3A96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907" y="990791"/>
            <a:ext cx="10058400" cy="1231900"/>
          </a:xfrm>
        </p:spPr>
        <p:txBody>
          <a:bodyPr/>
          <a:lstStyle/>
          <a:p>
            <a:r>
              <a:rPr lang="en-US" dirty="0"/>
              <a:t>Microsoft Defender is UNDER ATTACKs</a:t>
            </a:r>
          </a:p>
        </p:txBody>
      </p:sp>
    </p:spTree>
    <p:extLst>
      <p:ext uri="{BB962C8B-B14F-4D97-AF65-F5344CB8AC3E}">
        <p14:creationId xmlns:p14="http://schemas.microsoft.com/office/powerpoint/2010/main" val="379599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006869"/>
          </a:xfrm>
        </p:spPr>
        <p:txBody>
          <a:bodyPr>
            <a:noAutofit/>
          </a:bodyPr>
          <a:lstStyle/>
          <a:p>
            <a:pPr algn="ctr"/>
            <a:r>
              <a:rPr lang="en-US" sz="3200" b="1" cap="none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Microsoft Defender is running on over </a:t>
            </a:r>
            <a:r>
              <a:rPr lang="en-US" sz="4000" b="1" cap="none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500 000 000 </a:t>
            </a:r>
            <a:r>
              <a:rPr lang="en-US" sz="3200" b="1" cap="none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PCs</a:t>
            </a:r>
          </a:p>
        </p:txBody>
      </p:sp>
      <p:sp>
        <p:nvSpPr>
          <p:cNvPr id="7" name="Rectangle 6"/>
          <p:cNvSpPr/>
          <p:nvPr/>
        </p:nvSpPr>
        <p:spPr>
          <a:xfrm>
            <a:off x="4713402" y="4304478"/>
            <a:ext cx="6303069" cy="22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Tanmay</a:t>
            </a:r>
            <a:r>
              <a:rPr lang="en-US" sz="2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24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Ganacharya</a:t>
            </a:r>
            <a:endParaRPr lang="en-US" sz="2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sz="2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Partner Director for Security Research </a:t>
            </a:r>
          </a:p>
          <a:p>
            <a:pPr algn="r">
              <a:lnSpc>
                <a:spcPct val="150000"/>
              </a:lnSpc>
            </a:pPr>
            <a:r>
              <a:rPr lang="en-US" sz="2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@ Microsoft Defender for Endpoint</a:t>
            </a:r>
          </a:p>
          <a:p>
            <a:pPr algn="just">
              <a:lnSpc>
                <a:spcPct val="150000"/>
              </a:lnSpc>
            </a:pPr>
            <a:endParaRPr lang="en-US" sz="2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 flipH="1">
            <a:off x="240792" y="1522145"/>
            <a:ext cx="2379764" cy="230345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76200">
            <a:solidFill>
              <a:srgbClr val="33B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4030FB-E3EC-EDC6-83D0-55C7ACCF1ED4}"/>
              </a:ext>
            </a:extLst>
          </p:cNvPr>
          <p:cNvGrpSpPr/>
          <p:nvPr/>
        </p:nvGrpSpPr>
        <p:grpSpPr>
          <a:xfrm>
            <a:off x="2831962" y="1078116"/>
            <a:ext cx="8727088" cy="2664317"/>
            <a:chOff x="2831962" y="1078116"/>
            <a:chExt cx="8727088" cy="26643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C44FA4-9E3A-4EB5-97F4-4A73F741163E}"/>
                </a:ext>
              </a:extLst>
            </p:cNvPr>
            <p:cNvSpPr txBox="1"/>
            <p:nvPr/>
          </p:nvSpPr>
          <p:spPr>
            <a:xfrm>
              <a:off x="3257492" y="1522145"/>
              <a:ext cx="8301558" cy="2220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en-US" sz="2800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Microsoft Defender is protecting more than </a:t>
              </a:r>
              <a:r>
                <a:rPr lang="en-US" sz="3200" b="1" dirty="0">
                  <a:solidFill>
                    <a:srgbClr val="FF0000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50%</a:t>
              </a:r>
              <a:r>
                <a:rPr lang="en-US" sz="2800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of the Windows ecosystem, so we’re a </a:t>
              </a:r>
              <a:r>
                <a:rPr lang="en-US" sz="3200" b="1" dirty="0">
                  <a:solidFill>
                    <a:srgbClr val="FF0000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big target</a:t>
              </a:r>
              <a:r>
                <a:rPr lang="en-US" sz="2800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, and everyone wants to evade us to get the </a:t>
              </a:r>
              <a:r>
                <a:rPr lang="en-US" sz="3200" b="1" dirty="0">
                  <a:solidFill>
                    <a:srgbClr val="FF0000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maximum number of victims</a:t>
              </a:r>
              <a:endParaRPr lang="en-US" sz="2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894AEA1-A8A4-4B39-99AB-4BCB50B15654}"/>
                </a:ext>
              </a:extLst>
            </p:cNvPr>
            <p:cNvGrpSpPr/>
            <p:nvPr/>
          </p:nvGrpSpPr>
          <p:grpSpPr>
            <a:xfrm>
              <a:off x="2831962" y="1078116"/>
              <a:ext cx="543882" cy="444029"/>
              <a:chOff x="5309162" y="1524237"/>
              <a:chExt cx="543882" cy="444029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95EFFAE-97E9-4383-8323-9872A7B6F8FB}"/>
                  </a:ext>
                </a:extLst>
              </p:cNvPr>
              <p:cNvSpPr/>
              <p:nvPr/>
            </p:nvSpPr>
            <p:spPr>
              <a:xfrm>
                <a:off x="5309162" y="1524237"/>
                <a:ext cx="236706" cy="444029"/>
              </a:xfrm>
              <a:custGeom>
                <a:avLst/>
                <a:gdLst/>
                <a:ahLst/>
                <a:cxnLst/>
                <a:rect l="l" t="t" r="r" b="b"/>
                <a:pathLst>
                  <a:path w="236706" h="444029">
                    <a:moveTo>
                      <a:pt x="185556" y="0"/>
                    </a:moveTo>
                    <a:lnTo>
                      <a:pt x="236706" y="96859"/>
                    </a:lnTo>
                    <a:cubicBezTo>
                      <a:pt x="194988" y="116449"/>
                      <a:pt x="166148" y="135948"/>
                      <a:pt x="150186" y="155356"/>
                    </a:cubicBezTo>
                    <a:cubicBezTo>
                      <a:pt x="134224" y="174764"/>
                      <a:pt x="125336" y="197709"/>
                      <a:pt x="123522" y="224191"/>
                    </a:cubicBezTo>
                    <a:lnTo>
                      <a:pt x="236706" y="224191"/>
                    </a:lnTo>
                    <a:lnTo>
                      <a:pt x="236706" y="444029"/>
                    </a:lnTo>
                    <a:lnTo>
                      <a:pt x="0" y="444029"/>
                    </a:lnTo>
                    <a:lnTo>
                      <a:pt x="0" y="261738"/>
                    </a:lnTo>
                    <a:cubicBezTo>
                      <a:pt x="0" y="194626"/>
                      <a:pt x="13966" y="141661"/>
                      <a:pt x="41899" y="102845"/>
                    </a:cubicBezTo>
                    <a:cubicBezTo>
                      <a:pt x="69833" y="64029"/>
                      <a:pt x="117718" y="29747"/>
                      <a:pt x="18555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A2BB199-ACE0-42A2-AF06-8D46B3D0A9B0}"/>
                  </a:ext>
                </a:extLst>
              </p:cNvPr>
              <p:cNvSpPr/>
              <p:nvPr/>
            </p:nvSpPr>
            <p:spPr>
              <a:xfrm>
                <a:off x="5616337" y="1524237"/>
                <a:ext cx="236707" cy="444029"/>
              </a:xfrm>
              <a:custGeom>
                <a:avLst/>
                <a:gdLst/>
                <a:ahLst/>
                <a:cxnLst/>
                <a:rect l="l" t="t" r="r" b="b"/>
                <a:pathLst>
                  <a:path w="236707" h="444029">
                    <a:moveTo>
                      <a:pt x="185556" y="0"/>
                    </a:moveTo>
                    <a:lnTo>
                      <a:pt x="236707" y="96859"/>
                    </a:lnTo>
                    <a:cubicBezTo>
                      <a:pt x="194988" y="116449"/>
                      <a:pt x="166148" y="135948"/>
                      <a:pt x="150186" y="155356"/>
                    </a:cubicBezTo>
                    <a:cubicBezTo>
                      <a:pt x="134224" y="174764"/>
                      <a:pt x="125337" y="197709"/>
                      <a:pt x="123523" y="224191"/>
                    </a:cubicBezTo>
                    <a:lnTo>
                      <a:pt x="236707" y="224191"/>
                    </a:lnTo>
                    <a:lnTo>
                      <a:pt x="236707" y="444029"/>
                    </a:lnTo>
                    <a:lnTo>
                      <a:pt x="0" y="444029"/>
                    </a:lnTo>
                    <a:lnTo>
                      <a:pt x="0" y="261738"/>
                    </a:lnTo>
                    <a:cubicBezTo>
                      <a:pt x="0" y="194626"/>
                      <a:pt x="13967" y="141661"/>
                      <a:pt x="41900" y="102845"/>
                    </a:cubicBezTo>
                    <a:cubicBezTo>
                      <a:pt x="69833" y="64029"/>
                      <a:pt x="117719" y="29747"/>
                      <a:pt x="18555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6412352-1628-4505-A9A3-899C534FA614}"/>
              </a:ext>
            </a:extLst>
          </p:cNvPr>
          <p:cNvSpPr txBox="1"/>
          <p:nvPr/>
        </p:nvSpPr>
        <p:spPr>
          <a:xfrm>
            <a:off x="306277" y="6254926"/>
            <a:ext cx="119512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* </a:t>
            </a:r>
            <a:r>
              <a:rPr lang="en-US" sz="1400" i="0" dirty="0">
                <a:effectLst/>
              </a:rPr>
              <a:t>Top Microsoft Defender expert: These are the threats security hasn't yet solved, ZDNet, 2019</a:t>
            </a:r>
          </a:p>
          <a:p>
            <a:r>
              <a:rPr lang="en-US" sz="1400" dirty="0"/>
              <a:t>    </a:t>
            </a:r>
            <a:r>
              <a:rPr lang="en-US" sz="1400" dirty="0">
                <a:hlinkClick r:id="rId3"/>
              </a:rPr>
              <a:t>https://www.zdnet.com/article/top-windows-defender-expert-these-are-the-threats-security-hasnt-yet-solved</a:t>
            </a:r>
            <a:r>
              <a:rPr lang="en-US" sz="1400" dirty="0"/>
              <a:t>   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A96A97C-6076-C04D-E8DE-B8FD1A33D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9263CBF-E9C9-77AC-423B-2ECC4956F031}"/>
              </a:ext>
            </a:extLst>
          </p:cNvPr>
          <p:cNvCxnSpPr>
            <a:cxnSpLocks/>
          </p:cNvCxnSpPr>
          <p:nvPr/>
        </p:nvCxnSpPr>
        <p:spPr>
          <a:xfrm>
            <a:off x="11186160" y="4541520"/>
            <a:ext cx="0" cy="144272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89E2D5B-4A91-FAE4-C9CE-B2D8231CA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626" y="999659"/>
            <a:ext cx="8886270" cy="282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44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AAD8EB8-DB6E-4667-93E6-EA24F7D2D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861" y="143098"/>
            <a:ext cx="11671138" cy="972897"/>
          </a:xfrm>
        </p:spPr>
        <p:txBody>
          <a:bodyPr>
            <a:noAutofit/>
          </a:bodyPr>
          <a:lstStyle/>
          <a:p>
            <a:r>
              <a:rPr lang="en-US" sz="3600" cap="none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WHO WE ARE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2903D7-ACBF-4C29-8459-A32D438DCD9C}"/>
              </a:ext>
            </a:extLst>
          </p:cNvPr>
          <p:cNvSpPr/>
          <p:nvPr/>
        </p:nvSpPr>
        <p:spPr>
          <a:xfrm>
            <a:off x="2070840" y="1339083"/>
            <a:ext cx="2438400" cy="2438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6E2DB3-17E0-44D7-ABB2-FFF410F5ED96}"/>
              </a:ext>
            </a:extLst>
          </p:cNvPr>
          <p:cNvSpPr/>
          <p:nvPr/>
        </p:nvSpPr>
        <p:spPr>
          <a:xfrm flipH="1">
            <a:off x="8036494" y="1339083"/>
            <a:ext cx="2438400" cy="24384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3D67A-E758-43B3-9C64-8ED7ADE00A63}"/>
              </a:ext>
            </a:extLst>
          </p:cNvPr>
          <p:cNvSpPr txBox="1"/>
          <p:nvPr/>
        </p:nvSpPr>
        <p:spPr>
          <a:xfrm>
            <a:off x="223650" y="4008264"/>
            <a:ext cx="6132780" cy="17618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1219170">
              <a:buClr>
                <a:srgbClr val="F27EB2"/>
              </a:buClr>
              <a:buSzPct val="150000"/>
              <a:defRPr/>
            </a:pPr>
            <a:r>
              <a:rPr lang="en-US" sz="3200" kern="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sym typeface="Arial"/>
              </a:rPr>
              <a:t>Denis Pogonin</a:t>
            </a:r>
          </a:p>
          <a:p>
            <a:pPr marL="243834" indent="-243834">
              <a:spcBef>
                <a:spcPts val="267"/>
              </a:spcBef>
              <a:spcAft>
                <a:spcPts val="267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133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Bachelor of Information Security </a:t>
            </a:r>
          </a:p>
          <a:p>
            <a:pPr marL="243834" indent="-243834">
              <a:spcBef>
                <a:spcPts val="267"/>
              </a:spcBef>
              <a:spcAft>
                <a:spcPts val="267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133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National Research Nuclear University MEPhI </a:t>
            </a:r>
          </a:p>
          <a:p>
            <a:pPr marL="243834" indent="-243834">
              <a:spcBef>
                <a:spcPts val="267"/>
              </a:spcBef>
              <a:spcAft>
                <a:spcPts val="267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33BFF0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Cryptology and Cybersecurity Department</a:t>
            </a:r>
            <a:endParaRPr lang="en-US" sz="2133" dirty="0">
              <a:solidFill>
                <a:srgbClr val="33BFF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E3519-930A-4B7C-893F-7A05C41BEB2F}"/>
              </a:ext>
            </a:extLst>
          </p:cNvPr>
          <p:cNvSpPr txBox="1"/>
          <p:nvPr/>
        </p:nvSpPr>
        <p:spPr>
          <a:xfrm>
            <a:off x="6578535" y="4000571"/>
            <a:ext cx="5537199" cy="17618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  <a:buSzPct val="150000"/>
            </a:pP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Igor Korkin, PhD</a:t>
            </a:r>
          </a:p>
          <a:p>
            <a:pPr marL="243834" indent="-243834">
              <a:spcBef>
                <a:spcPts val="267"/>
              </a:spcBef>
              <a:spcAft>
                <a:spcPts val="267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133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Independent Security Researcher</a:t>
            </a:r>
          </a:p>
          <a:p>
            <a:pPr marL="243834" indent="-243834">
              <a:spcBef>
                <a:spcPts val="267"/>
              </a:spcBef>
              <a:spcAft>
                <a:spcPts val="267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133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Speaker at CDFSL, BlackHat, HITB, SADFE  </a:t>
            </a:r>
          </a:p>
          <a:p>
            <a:pPr marL="243834" indent="-243834">
              <a:spcBef>
                <a:spcPts val="267"/>
              </a:spcBef>
              <a:spcAft>
                <a:spcPts val="267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33BFF0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sites.google.com/site/</a:t>
            </a:r>
            <a:r>
              <a:rPr lang="en-US" sz="2133" dirty="0" err="1">
                <a:solidFill>
                  <a:srgbClr val="33BFF0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igorkorkin</a:t>
            </a:r>
            <a:endParaRPr lang="en-US" sz="2133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230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61CE23-3030-30FE-410B-2FE6CB846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3386709"/>
            <a:ext cx="2882392" cy="288239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16D50E-5A96-9455-E1DD-E0603BF27DBA}"/>
              </a:ext>
            </a:extLst>
          </p:cNvPr>
          <p:cNvGrpSpPr/>
          <p:nvPr/>
        </p:nvGrpSpPr>
        <p:grpSpPr>
          <a:xfrm>
            <a:off x="696607" y="409587"/>
            <a:ext cx="10798785" cy="2367843"/>
            <a:chOff x="696607" y="409587"/>
            <a:chExt cx="10798785" cy="23678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1249AA6-54CA-BA47-2E1F-BD6ECE05E6E9}"/>
                </a:ext>
              </a:extLst>
            </p:cNvPr>
            <p:cNvGrpSpPr/>
            <p:nvPr/>
          </p:nvGrpSpPr>
          <p:grpSpPr>
            <a:xfrm>
              <a:off x="696607" y="409587"/>
              <a:ext cx="10798785" cy="2367843"/>
              <a:chOff x="809645" y="645398"/>
              <a:chExt cx="10798785" cy="2367843"/>
            </a:xfrm>
          </p:grpSpPr>
          <p:sp>
            <p:nvSpPr>
              <p:cNvPr id="10" name="Thought Bubble: Cloud 9">
                <a:extLst>
                  <a:ext uri="{FF2B5EF4-FFF2-40B4-BE49-F238E27FC236}">
                    <a16:creationId xmlns:a16="http://schemas.microsoft.com/office/drawing/2014/main" id="{AB9721D4-6B5E-445E-88C8-320D3F65738E}"/>
                  </a:ext>
                </a:extLst>
              </p:cNvPr>
              <p:cNvSpPr/>
              <p:nvPr/>
            </p:nvSpPr>
            <p:spPr>
              <a:xfrm rot="150913">
                <a:off x="809645" y="645398"/>
                <a:ext cx="10798785" cy="2367843"/>
              </a:xfrm>
              <a:prstGeom prst="cloudCallout">
                <a:avLst>
                  <a:gd name="adj1" fmla="val -29577"/>
                  <a:gd name="adj2" fmla="val 83067"/>
                </a:avLst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ctr" defTabSz="914400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FFCA08">
                      <a:lumMod val="75000"/>
                    </a:srgbClr>
                  </a:buClr>
                  <a:buSzPct val="85000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054C77A-FE0B-793E-0A65-19EE9C0EE64D}"/>
                  </a:ext>
                </a:extLst>
              </p:cNvPr>
              <p:cNvSpPr/>
              <p:nvPr/>
            </p:nvSpPr>
            <p:spPr>
              <a:xfrm>
                <a:off x="9278111" y="1907159"/>
                <a:ext cx="1034931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64E1A3-DA51-ACEC-2234-59C73761527D}"/>
                  </a:ext>
                </a:extLst>
              </p:cNvPr>
              <p:cNvSpPr/>
              <p:nvPr/>
            </p:nvSpPr>
            <p:spPr>
              <a:xfrm>
                <a:off x="2323091" y="1907160"/>
                <a:ext cx="305809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42BDAEE-8CC9-0FF7-2BFC-2171BFA80207}"/>
                </a:ext>
              </a:extLst>
            </p:cNvPr>
            <p:cNvSpPr/>
            <p:nvPr/>
          </p:nvSpPr>
          <p:spPr>
            <a:xfrm>
              <a:off x="1219200" y="1463040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17F15D-5503-7F94-A5D8-017A0F0FC559}"/>
                </a:ext>
              </a:extLst>
            </p:cNvPr>
            <p:cNvSpPr/>
            <p:nvPr/>
          </p:nvSpPr>
          <p:spPr>
            <a:xfrm>
              <a:off x="10334502" y="1360905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84960" y="973555"/>
            <a:ext cx="10058400" cy="1231900"/>
          </a:xfrm>
        </p:spPr>
        <p:txBody>
          <a:bodyPr>
            <a:normAutofit fontScale="90000"/>
          </a:bodyPr>
          <a:lstStyle/>
          <a:p>
            <a:r>
              <a:rPr lang="en-US" dirty="0"/>
              <a:t>Attack Vectors on Microsoft Defender</a:t>
            </a:r>
          </a:p>
        </p:txBody>
      </p:sp>
    </p:spTree>
    <p:extLst>
      <p:ext uri="{BB962C8B-B14F-4D97-AF65-F5344CB8AC3E}">
        <p14:creationId xmlns:p14="http://schemas.microsoft.com/office/powerpoint/2010/main" val="853104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E12C5F-9047-453F-BB76-56FFCB567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8433A6-FF65-4C91-8873-5A3ACCDB5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EC4EDF-CCC4-486E-93FD-66B3CFD76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2" y="0"/>
            <a:ext cx="11210115" cy="6858000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372A896-A96F-2A6E-03C7-9C0739E3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299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2F023B-C986-4A23-8940-27ED1DFBA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9C268A-7722-4B8A-A5EF-8FEDF22A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8510E7-2F08-4EFC-9F79-479EA271A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2" y="0"/>
            <a:ext cx="1121011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91E86B-55AA-4B3D-9F7D-BD259F148623}"/>
              </a:ext>
            </a:extLst>
          </p:cNvPr>
          <p:cNvSpPr/>
          <p:nvPr/>
        </p:nvSpPr>
        <p:spPr>
          <a:xfrm>
            <a:off x="3474893" y="999813"/>
            <a:ext cx="4986201" cy="528045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5D551D-61D3-473D-AFC8-5C82C2D0954D}"/>
              </a:ext>
            </a:extLst>
          </p:cNvPr>
          <p:cNvSpPr/>
          <p:nvPr/>
        </p:nvSpPr>
        <p:spPr>
          <a:xfrm>
            <a:off x="2847340" y="4127081"/>
            <a:ext cx="3154798" cy="2510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31BEA1-E9DB-4C9C-AEE7-7EAC77F89301}"/>
              </a:ext>
            </a:extLst>
          </p:cNvPr>
          <p:cNvSpPr/>
          <p:nvPr/>
        </p:nvSpPr>
        <p:spPr>
          <a:xfrm>
            <a:off x="2847340" y="2496821"/>
            <a:ext cx="358484" cy="1627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62C0315-B179-5245-CAEF-2707B2F73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32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A0C148-1804-4273-9F57-7C4E09111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879744-F0D7-4ACE-8927-8A003153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32B6A-7599-481D-BF66-36F68BE3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2" y="0"/>
            <a:ext cx="1121011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EAEDA5-286C-428F-BDC7-EC35EF6D16D7}"/>
              </a:ext>
            </a:extLst>
          </p:cNvPr>
          <p:cNvSpPr/>
          <p:nvPr/>
        </p:nvSpPr>
        <p:spPr>
          <a:xfrm>
            <a:off x="3474893" y="1439656"/>
            <a:ext cx="4986201" cy="528045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73E59C-A3E4-4C87-ACBE-31B4A0FF2C85}"/>
              </a:ext>
            </a:extLst>
          </p:cNvPr>
          <p:cNvSpPr/>
          <p:nvPr/>
        </p:nvSpPr>
        <p:spPr>
          <a:xfrm>
            <a:off x="2847340" y="4127081"/>
            <a:ext cx="3154798" cy="2510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8FAA47-CC5C-46B9-B067-8294961DF0E1}"/>
              </a:ext>
            </a:extLst>
          </p:cNvPr>
          <p:cNvSpPr/>
          <p:nvPr/>
        </p:nvSpPr>
        <p:spPr>
          <a:xfrm>
            <a:off x="2847340" y="2496821"/>
            <a:ext cx="358484" cy="1627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60E3413-53DB-DC6B-159D-A2AA150F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76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021CDC-BF51-436C-80FD-46B20D542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C8BED5-6F14-4C5C-B40C-5AD27234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AD8517-E05F-4F3C-B34E-F66871940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2" y="0"/>
            <a:ext cx="1121011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1872E0-BCED-42AF-90C4-7751D17F9337}"/>
              </a:ext>
            </a:extLst>
          </p:cNvPr>
          <p:cNvSpPr/>
          <p:nvPr/>
        </p:nvSpPr>
        <p:spPr>
          <a:xfrm>
            <a:off x="3474893" y="1856343"/>
            <a:ext cx="4986201" cy="528045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B3642C-4F9C-4612-8F81-44C17AE30470}"/>
              </a:ext>
            </a:extLst>
          </p:cNvPr>
          <p:cNvSpPr/>
          <p:nvPr/>
        </p:nvSpPr>
        <p:spPr>
          <a:xfrm>
            <a:off x="2847340" y="4127081"/>
            <a:ext cx="3154798" cy="2510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A08827-70B3-47DE-9D53-C07C39D07305}"/>
              </a:ext>
            </a:extLst>
          </p:cNvPr>
          <p:cNvSpPr/>
          <p:nvPr/>
        </p:nvSpPr>
        <p:spPr>
          <a:xfrm>
            <a:off x="2847340" y="2496821"/>
            <a:ext cx="358484" cy="1627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1D1BDB72-A650-1803-F11F-AEDC91A3C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851" y="3267075"/>
            <a:ext cx="9292295" cy="3170190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074BE6D7-5563-545D-B40C-4E82F5AE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73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007E1C-BA13-4441-8B6D-82BD8CD53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52884B-67AC-482A-9927-077DC204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D43204-775C-4A6F-9003-6CEC2F9C7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2" y="0"/>
            <a:ext cx="1121011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2080D8-135D-4FF3-A57B-591CD54408CB}"/>
              </a:ext>
            </a:extLst>
          </p:cNvPr>
          <p:cNvSpPr/>
          <p:nvPr/>
        </p:nvSpPr>
        <p:spPr>
          <a:xfrm>
            <a:off x="3474893" y="2284610"/>
            <a:ext cx="4986201" cy="528045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47BDB6-332A-42E2-B122-EDCB0DF54B8E}"/>
              </a:ext>
            </a:extLst>
          </p:cNvPr>
          <p:cNvSpPr/>
          <p:nvPr/>
        </p:nvSpPr>
        <p:spPr>
          <a:xfrm>
            <a:off x="2847340" y="4127081"/>
            <a:ext cx="3154798" cy="2510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46B7A9-C2D0-4BB7-983C-4AA852550A5A}"/>
              </a:ext>
            </a:extLst>
          </p:cNvPr>
          <p:cNvSpPr/>
          <p:nvPr/>
        </p:nvSpPr>
        <p:spPr>
          <a:xfrm>
            <a:off x="2847340" y="2496821"/>
            <a:ext cx="358484" cy="1627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FC4AA633-380D-7425-0282-1A7DDBA9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336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A98E50-5A46-4B5B-9C94-D169CF929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987C29-FEEE-4944-9253-0F2AA4302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A5FF02-2080-4E4B-B265-672597F16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2" y="0"/>
            <a:ext cx="1121011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B0A4FE-DB6A-4EBA-9A98-CF9BE035B1D6}"/>
              </a:ext>
            </a:extLst>
          </p:cNvPr>
          <p:cNvSpPr/>
          <p:nvPr/>
        </p:nvSpPr>
        <p:spPr>
          <a:xfrm>
            <a:off x="3474893" y="2739390"/>
            <a:ext cx="4986201" cy="478372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81109-6F64-4D26-9690-EA286C22A03B}"/>
              </a:ext>
            </a:extLst>
          </p:cNvPr>
          <p:cNvSpPr/>
          <p:nvPr/>
        </p:nvSpPr>
        <p:spPr>
          <a:xfrm>
            <a:off x="2847340" y="4127081"/>
            <a:ext cx="3154798" cy="2510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C5D102-A2F5-447D-82EC-8C1DDF1F298A}"/>
              </a:ext>
            </a:extLst>
          </p:cNvPr>
          <p:cNvSpPr/>
          <p:nvPr/>
        </p:nvSpPr>
        <p:spPr>
          <a:xfrm>
            <a:off x="2847340" y="2496821"/>
            <a:ext cx="358484" cy="1627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3A07CB-BA7C-0C77-3A78-9600066BCAAF}"/>
              </a:ext>
            </a:extLst>
          </p:cNvPr>
          <p:cNvGrpSpPr/>
          <p:nvPr/>
        </p:nvGrpSpPr>
        <p:grpSpPr>
          <a:xfrm>
            <a:off x="280414" y="4244123"/>
            <a:ext cx="11670794" cy="2052107"/>
            <a:chOff x="280414" y="4244123"/>
            <a:chExt cx="11670794" cy="2052107"/>
          </a:xfrm>
        </p:grpSpPr>
        <p:pic>
          <p:nvPicPr>
            <p:cNvPr id="10" name="Picture 9">
              <a:hlinkClick r:id="rId3"/>
              <a:extLst>
                <a:ext uri="{FF2B5EF4-FFF2-40B4-BE49-F238E27FC236}">
                  <a16:creationId xmlns:a16="http://schemas.microsoft.com/office/drawing/2014/main" id="{B5011029-6C5A-D804-1047-D058F76D9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414" y="4244123"/>
              <a:ext cx="11670794" cy="2052107"/>
            </a:xfrm>
            <a:prstGeom prst="rect">
              <a:avLst/>
            </a:prstGeom>
            <a:ln w="76200">
              <a:solidFill>
                <a:srgbClr val="FFFF00"/>
              </a:solidFill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F0335AD-68A4-BB49-ABEE-7415658E6346}"/>
                </a:ext>
              </a:extLst>
            </p:cNvPr>
            <p:cNvSpPr/>
            <p:nvPr/>
          </p:nvSpPr>
          <p:spPr>
            <a:xfrm>
              <a:off x="366939" y="4448173"/>
              <a:ext cx="769257" cy="442233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AC3E8B24-66FC-8BEF-1346-AA87C0E69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6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476341-2E4E-4A37-9964-D76D4C54B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D47C30-2CF8-45AB-90EA-5A319407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C4726-168B-4E57-A46F-8AFDF76F9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2" y="0"/>
            <a:ext cx="1121011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C00E37-543C-4FA4-9B01-22B902675E43}"/>
              </a:ext>
            </a:extLst>
          </p:cNvPr>
          <p:cNvSpPr/>
          <p:nvPr/>
        </p:nvSpPr>
        <p:spPr>
          <a:xfrm>
            <a:off x="3474893" y="3156077"/>
            <a:ext cx="4986201" cy="478372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A72F4B-1B1A-4874-AB8F-829FC219EDF9}"/>
              </a:ext>
            </a:extLst>
          </p:cNvPr>
          <p:cNvSpPr/>
          <p:nvPr/>
        </p:nvSpPr>
        <p:spPr>
          <a:xfrm>
            <a:off x="2847340" y="4127081"/>
            <a:ext cx="3154798" cy="2510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C869AF-44E4-4F47-99C2-11E8AD8CE8E9}"/>
              </a:ext>
            </a:extLst>
          </p:cNvPr>
          <p:cNvSpPr/>
          <p:nvPr/>
        </p:nvSpPr>
        <p:spPr>
          <a:xfrm>
            <a:off x="2847340" y="2496821"/>
            <a:ext cx="358484" cy="1627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C383D98E-15A5-90A1-0A45-102803AA9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078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781CD2-FC5A-4673-AAFE-2C7ED81A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A81AEC-6BBE-4277-8B8D-35CCBE941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2" y="0"/>
            <a:ext cx="1121011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5DCAC2-D975-4D51-8790-A4883325FEDC}"/>
              </a:ext>
            </a:extLst>
          </p:cNvPr>
          <p:cNvSpPr/>
          <p:nvPr/>
        </p:nvSpPr>
        <p:spPr>
          <a:xfrm>
            <a:off x="6470248" y="3607489"/>
            <a:ext cx="1956121" cy="1045534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24790CA2-901F-47B6-BC05-BC52EC4BF39D}"/>
              </a:ext>
            </a:extLst>
          </p:cNvPr>
          <p:cNvSpPr/>
          <p:nvPr/>
        </p:nvSpPr>
        <p:spPr>
          <a:xfrm flipH="1" flipV="1">
            <a:off x="5087815" y="679395"/>
            <a:ext cx="4853354" cy="7091918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C7693B-92E0-4753-BAB6-79DE20CBC416}"/>
              </a:ext>
            </a:extLst>
          </p:cNvPr>
          <p:cNvSpPr/>
          <p:nvPr/>
        </p:nvSpPr>
        <p:spPr>
          <a:xfrm>
            <a:off x="2847340" y="4127081"/>
            <a:ext cx="3154798" cy="2510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6C59E0-D155-48D9-B6F3-8B50BF2086E4}"/>
              </a:ext>
            </a:extLst>
          </p:cNvPr>
          <p:cNvSpPr/>
          <p:nvPr/>
        </p:nvSpPr>
        <p:spPr>
          <a:xfrm>
            <a:off x="2847340" y="2496821"/>
            <a:ext cx="358484" cy="1627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C5449B1-6A94-A973-8ED6-6F213181C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EC96F2-83FF-0536-F953-182835396D5C}"/>
              </a:ext>
            </a:extLst>
          </p:cNvPr>
          <p:cNvGrpSpPr/>
          <p:nvPr/>
        </p:nvGrpSpPr>
        <p:grpSpPr>
          <a:xfrm>
            <a:off x="5745303" y="220091"/>
            <a:ext cx="5885865" cy="3090079"/>
            <a:chOff x="5745303" y="220091"/>
            <a:chExt cx="5885865" cy="3090079"/>
          </a:xfrm>
        </p:grpSpPr>
        <p:pic>
          <p:nvPicPr>
            <p:cNvPr id="12" name="Picture 11">
              <a:hlinkClick r:id="rId3"/>
              <a:extLst>
                <a:ext uri="{FF2B5EF4-FFF2-40B4-BE49-F238E27FC236}">
                  <a16:creationId xmlns:a16="http://schemas.microsoft.com/office/drawing/2014/main" id="{3B4791B8-C2C9-45FD-BF2C-9661AC551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5303" y="220091"/>
              <a:ext cx="5885865" cy="3090079"/>
            </a:xfrm>
            <a:prstGeom prst="rect">
              <a:avLst/>
            </a:prstGeom>
            <a:ln w="76200">
              <a:solidFill>
                <a:srgbClr val="FFFF00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CBA234-4A98-4B6D-86FD-896CA79F427E}"/>
                </a:ext>
              </a:extLst>
            </p:cNvPr>
            <p:cNvSpPr/>
            <p:nvPr/>
          </p:nvSpPr>
          <p:spPr>
            <a:xfrm>
              <a:off x="6002138" y="2938320"/>
              <a:ext cx="11400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2022-02-02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101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CE9E08-85AC-45DB-8C80-F949D3B27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2664AE-2143-4D0B-9233-64B58DEC9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4AC8B9-687D-426C-B57D-560CBFBFC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2" y="0"/>
            <a:ext cx="1121011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B559CA-A893-486C-B6F6-71F95797C47B}"/>
              </a:ext>
            </a:extLst>
          </p:cNvPr>
          <p:cNvSpPr/>
          <p:nvPr/>
        </p:nvSpPr>
        <p:spPr>
          <a:xfrm>
            <a:off x="3472405" y="4699322"/>
            <a:ext cx="4710896" cy="1938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27285-FDA6-4FE3-8839-A068F565A51E}"/>
              </a:ext>
            </a:extLst>
          </p:cNvPr>
          <p:cNvSpPr/>
          <p:nvPr/>
        </p:nvSpPr>
        <p:spPr>
          <a:xfrm>
            <a:off x="2847340" y="4127081"/>
            <a:ext cx="3154798" cy="2510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81F822-F1A6-4730-ACE3-EE408B0F85CD}"/>
              </a:ext>
            </a:extLst>
          </p:cNvPr>
          <p:cNvSpPr/>
          <p:nvPr/>
        </p:nvSpPr>
        <p:spPr>
          <a:xfrm>
            <a:off x="2847340" y="2496821"/>
            <a:ext cx="358484" cy="1627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68D671-A679-4E3E-A43F-7FB8B1E6B1D1}"/>
              </a:ext>
            </a:extLst>
          </p:cNvPr>
          <p:cNvSpPr/>
          <p:nvPr/>
        </p:nvSpPr>
        <p:spPr>
          <a:xfrm flipH="1" flipV="1">
            <a:off x="2011548" y="-474562"/>
            <a:ext cx="4853354" cy="8252280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BF62E4F1-9EBC-835F-84C7-4D1F5C48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86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FACC6C6-74D8-4610-B46C-E49D309EE74C}"/>
              </a:ext>
            </a:extLst>
          </p:cNvPr>
          <p:cNvSpPr txBox="1">
            <a:spLocks/>
          </p:cNvSpPr>
          <p:nvPr/>
        </p:nvSpPr>
        <p:spPr>
          <a:xfrm>
            <a:off x="543968" y="1231900"/>
            <a:ext cx="11648032" cy="5293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indent="-365760"/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Bypassing AV products is a notorious malware trend</a:t>
            </a:r>
          </a:p>
          <a:p>
            <a:pPr marL="365760" indent="-365760"/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Defender is the key target of cyber criminals</a:t>
            </a:r>
          </a:p>
          <a:p>
            <a:pPr marL="365760" indent="-365760"/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Kernel-mode threats are still the most risky</a:t>
            </a:r>
          </a:p>
          <a:p>
            <a:pPr marL="365760" indent="-365760"/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Defender Internals: Signature Detection</a:t>
            </a:r>
          </a:p>
          <a:p>
            <a:pPr marL="365760" indent="-365760"/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Windows OS Internals: Mandatory Integrity Control</a:t>
            </a:r>
          </a:p>
          <a:p>
            <a:pPr marL="365760" indent="-365760"/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New kernel attack disables Microsoft Defender</a:t>
            </a:r>
          </a:p>
          <a:p>
            <a:pPr marL="365760" indent="-365760"/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MemoryRanger defends Microsoft Defender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3F963E-69A6-81E7-8C6A-7200E03B5B27}"/>
              </a:ext>
            </a:extLst>
          </p:cNvPr>
          <p:cNvSpPr/>
          <p:nvPr/>
        </p:nvSpPr>
        <p:spPr>
          <a:xfrm>
            <a:off x="293914" y="1231900"/>
            <a:ext cx="10232572" cy="2044700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220FF2-9ADF-1FE8-254D-6B52595FD215}"/>
              </a:ext>
            </a:extLst>
          </p:cNvPr>
          <p:cNvSpPr/>
          <p:nvPr/>
        </p:nvSpPr>
        <p:spPr>
          <a:xfrm>
            <a:off x="293914" y="3429000"/>
            <a:ext cx="10232572" cy="128451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C6AD68-DA92-0278-BB71-A8DD99439C2A}"/>
              </a:ext>
            </a:extLst>
          </p:cNvPr>
          <p:cNvSpPr/>
          <p:nvPr/>
        </p:nvSpPr>
        <p:spPr>
          <a:xfrm>
            <a:off x="293914" y="4876799"/>
            <a:ext cx="10232572" cy="128451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17A7557-3671-61C0-8864-E202E91F0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973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3A59D8-BF86-4C71-9FEF-5C3A3265A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6E5CB6-65A0-4723-B9EC-907C3CF12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AA428-DFCA-4E1C-867C-3D5F7F971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2" y="0"/>
            <a:ext cx="1121011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AFB3F3-A0DB-4A76-92EB-DC5475250649}"/>
              </a:ext>
            </a:extLst>
          </p:cNvPr>
          <p:cNvSpPr/>
          <p:nvPr/>
        </p:nvSpPr>
        <p:spPr>
          <a:xfrm>
            <a:off x="3472405" y="4699322"/>
            <a:ext cx="4710896" cy="1938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275308-7EBD-62E3-850E-82C94ED3E4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13" t="15775" r="57405" b="32915"/>
          <a:stretch/>
        </p:blipFill>
        <p:spPr>
          <a:xfrm>
            <a:off x="4922520" y="4772621"/>
            <a:ext cx="2087880" cy="1938757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2FE9A08C-C8A6-3462-2525-94A432E05560}"/>
              </a:ext>
            </a:extLst>
          </p:cNvPr>
          <p:cNvSpPr/>
          <p:nvPr/>
        </p:nvSpPr>
        <p:spPr>
          <a:xfrm rot="3366181" flipH="1" flipV="1">
            <a:off x="3761464" y="4080959"/>
            <a:ext cx="2660422" cy="4003702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B97DCE96-1E8D-E059-DAF5-A6268CBE5E90}"/>
              </a:ext>
            </a:extLst>
          </p:cNvPr>
          <p:cNvSpPr/>
          <p:nvPr/>
        </p:nvSpPr>
        <p:spPr>
          <a:xfrm rot="18233819" flipV="1">
            <a:off x="5434237" y="3978638"/>
            <a:ext cx="2660422" cy="4003702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0CC47C91-F806-DF25-5CEF-03D5D3AE6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803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9BE6E2-51C0-4CF6-B8A3-186272CBE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61D67D-04F1-4014-B0FC-19EE91DD6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232BA0-EA9E-4BA9-B1FB-021B28B66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2" y="0"/>
            <a:ext cx="1121011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D6764D-E0D4-460C-9793-846D692F757F}"/>
              </a:ext>
            </a:extLst>
          </p:cNvPr>
          <p:cNvSpPr/>
          <p:nvPr/>
        </p:nvSpPr>
        <p:spPr>
          <a:xfrm>
            <a:off x="3474894" y="4683934"/>
            <a:ext cx="4651836" cy="478372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E2516107-CA6A-4274-922F-AB5A9F7C6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646" y="428578"/>
            <a:ext cx="6760411" cy="3718226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AD71EC5-811D-3EB0-661A-39EE703D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628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E0706F-E391-4AF9-AD41-5866C8124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1D1ABB-29DC-48CF-9B2B-8CF8180F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31C14-FEC9-4AC6-BBB1-E429502D7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2" y="0"/>
            <a:ext cx="1121011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085710-F339-4EB9-A1FB-CEE06C3B6E6D}"/>
              </a:ext>
            </a:extLst>
          </p:cNvPr>
          <p:cNvSpPr/>
          <p:nvPr/>
        </p:nvSpPr>
        <p:spPr>
          <a:xfrm>
            <a:off x="3474893" y="5151120"/>
            <a:ext cx="4615811" cy="416302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9D9D3FC8-7F75-4A6D-AD04-C651062DB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634" y="317986"/>
            <a:ext cx="6577423" cy="3828818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83312B2C-AC16-F428-793C-76AEF4EBC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130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DC0618-C8F4-4B17-87F4-55299CAE6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6604CE-5547-4293-A0E6-7E287276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2CD687-B9C1-4DC3-8BCE-B3A6309BA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2" y="0"/>
            <a:ext cx="1121011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284396-465D-424A-A7F2-96747FF2481C}"/>
              </a:ext>
            </a:extLst>
          </p:cNvPr>
          <p:cNvSpPr/>
          <p:nvPr/>
        </p:nvSpPr>
        <p:spPr>
          <a:xfrm>
            <a:off x="3474893" y="5567425"/>
            <a:ext cx="4615811" cy="381964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AD85FF8-39CD-8820-BAAB-3F3E44D40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40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7D525B-25D8-4AD8-B6DA-7D7267A1E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B25958-B252-4CE4-BA24-9D87B8EE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D21611-4165-405C-9CFA-2A3E35419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2" y="0"/>
            <a:ext cx="1121011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9F80E1-7DD9-47FD-9642-366FECE782AE}"/>
              </a:ext>
            </a:extLst>
          </p:cNvPr>
          <p:cNvSpPr/>
          <p:nvPr/>
        </p:nvSpPr>
        <p:spPr>
          <a:xfrm>
            <a:off x="3474893" y="5984108"/>
            <a:ext cx="4615811" cy="381964"/>
          </a:xfrm>
          <a:prstGeom prst="rect">
            <a:avLst/>
          </a:prstGeom>
          <a:noFill/>
          <a:ln w="1079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438EDC-2F5C-5927-BF46-37FD438F82B1}"/>
              </a:ext>
            </a:extLst>
          </p:cNvPr>
          <p:cNvSpPr txBox="1"/>
          <p:nvPr/>
        </p:nvSpPr>
        <p:spPr>
          <a:xfrm>
            <a:off x="210311" y="6484038"/>
            <a:ext cx="5968420" cy="3139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marR="0" algn="ctr">
              <a:lnSpc>
                <a:spcPct val="80000"/>
              </a:lnSpc>
              <a:spcBef>
                <a:spcPts val="0"/>
              </a:spcBef>
            </a:pPr>
            <a:r>
              <a:rPr lang="en-US" sz="1800" i="1" dirty="0">
                <a:solidFill>
                  <a:schemeClr val="bg1"/>
                </a:solidFill>
                <a:effectLst/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All the details of these attacks are in the research paper  </a:t>
            </a:r>
            <a:endParaRPr lang="en-US" sz="1400" i="1" dirty="0">
              <a:solidFill>
                <a:schemeClr val="bg1"/>
              </a:solidFill>
              <a:effectLst/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D07CF90-1766-635A-0138-967A17B45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787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3A59D8-BF86-4C71-9FEF-5C3A3265A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6E5CB6-65A0-4723-B9EC-907C3CF12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AA428-DFCA-4E1C-867C-3D5F7F971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2" y="0"/>
            <a:ext cx="11210115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C48F5E-DB55-4D3B-9B99-637EA0AB2263}"/>
              </a:ext>
            </a:extLst>
          </p:cNvPr>
          <p:cNvSpPr/>
          <p:nvPr/>
        </p:nvSpPr>
        <p:spPr>
          <a:xfrm>
            <a:off x="3261360" y="3550920"/>
            <a:ext cx="2072640" cy="5943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EBC5BB-C346-4452-B254-A96CA0298B30}"/>
              </a:ext>
            </a:extLst>
          </p:cNvPr>
          <p:cNvSpPr/>
          <p:nvPr/>
        </p:nvSpPr>
        <p:spPr>
          <a:xfrm>
            <a:off x="5326380" y="3691890"/>
            <a:ext cx="1188720" cy="3314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45F0DC-B944-47DC-9E18-B1684B384781}"/>
              </a:ext>
            </a:extLst>
          </p:cNvPr>
          <p:cNvSpPr/>
          <p:nvPr/>
        </p:nvSpPr>
        <p:spPr>
          <a:xfrm>
            <a:off x="3434715" y="4665562"/>
            <a:ext cx="7680960" cy="20116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3F7FAF4D-4464-4FA1-8080-6C79DD028D9C}"/>
              </a:ext>
            </a:extLst>
          </p:cNvPr>
          <p:cNvSpPr/>
          <p:nvPr/>
        </p:nvSpPr>
        <p:spPr>
          <a:xfrm flipH="1" flipV="1">
            <a:off x="3669322" y="-474562"/>
            <a:ext cx="4853354" cy="8252280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649C20-952A-4B4C-943C-DFCF98E0C7FC}"/>
              </a:ext>
            </a:extLst>
          </p:cNvPr>
          <p:cNvSpPr/>
          <p:nvPr/>
        </p:nvSpPr>
        <p:spPr>
          <a:xfrm>
            <a:off x="3021900" y="396240"/>
            <a:ext cx="8100251" cy="323138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B5C027-A433-4ED4-8E2C-6DFF8FB703F1}"/>
              </a:ext>
            </a:extLst>
          </p:cNvPr>
          <p:cNvSpPr/>
          <p:nvPr/>
        </p:nvSpPr>
        <p:spPr>
          <a:xfrm>
            <a:off x="8433476" y="3620673"/>
            <a:ext cx="3725727" cy="10988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B7EF88-E0B9-4D0F-BB17-4BF9E6CCDAEF}"/>
              </a:ext>
            </a:extLst>
          </p:cNvPr>
          <p:cNvSpPr/>
          <p:nvPr/>
        </p:nvSpPr>
        <p:spPr>
          <a:xfrm>
            <a:off x="2848546" y="211454"/>
            <a:ext cx="173355" cy="225914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AFD582-A67F-4653-85C8-7B31FAAF75E9}"/>
              </a:ext>
            </a:extLst>
          </p:cNvPr>
          <p:cNvSpPr/>
          <p:nvPr/>
        </p:nvSpPr>
        <p:spPr>
          <a:xfrm>
            <a:off x="3261360" y="4606477"/>
            <a:ext cx="173355" cy="225914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5">
            <a:extLst>
              <a:ext uri="{FF2B5EF4-FFF2-40B4-BE49-F238E27FC236}">
                <a16:creationId xmlns:a16="http://schemas.microsoft.com/office/drawing/2014/main" id="{6EE9184A-946A-21E9-C8E5-99E027830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372" y="4286513"/>
            <a:ext cx="52906" cy="54864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27F50E7-1F7B-4F37-658F-AC2B8608F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382" y="4284608"/>
            <a:ext cx="52906" cy="54864"/>
          </a:xfrm>
          <a:prstGeom prst="rect">
            <a:avLst/>
          </a:prstGeom>
        </p:spPr>
      </p:pic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0EDE89C7-AA2A-E797-D1C6-192FDB92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476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47E97-3E81-459B-9EE8-79CDC2E76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21D88C-1488-5521-E64B-FFA2A87F0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6" y="3611585"/>
            <a:ext cx="5648162" cy="300628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A8DC614-E574-75EE-389E-E38355048470}"/>
              </a:ext>
            </a:extLst>
          </p:cNvPr>
          <p:cNvGrpSpPr/>
          <p:nvPr/>
        </p:nvGrpSpPr>
        <p:grpSpPr>
          <a:xfrm>
            <a:off x="1963806" y="409587"/>
            <a:ext cx="7774554" cy="2367843"/>
            <a:chOff x="696607" y="409587"/>
            <a:chExt cx="10798785" cy="236784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DB1CA1A-E527-5427-9578-43E500096B15}"/>
                </a:ext>
              </a:extLst>
            </p:cNvPr>
            <p:cNvGrpSpPr/>
            <p:nvPr/>
          </p:nvGrpSpPr>
          <p:grpSpPr>
            <a:xfrm>
              <a:off x="696607" y="409587"/>
              <a:ext cx="10798785" cy="2367843"/>
              <a:chOff x="809645" y="645398"/>
              <a:chExt cx="10798785" cy="2367843"/>
            </a:xfrm>
          </p:grpSpPr>
          <p:sp>
            <p:nvSpPr>
              <p:cNvPr id="16" name="Thought Bubble: Cloud 15">
                <a:extLst>
                  <a:ext uri="{FF2B5EF4-FFF2-40B4-BE49-F238E27FC236}">
                    <a16:creationId xmlns:a16="http://schemas.microsoft.com/office/drawing/2014/main" id="{8600587C-FE73-CBE0-FD08-B01B315F60EA}"/>
                  </a:ext>
                </a:extLst>
              </p:cNvPr>
              <p:cNvSpPr/>
              <p:nvPr/>
            </p:nvSpPr>
            <p:spPr>
              <a:xfrm rot="150913">
                <a:off x="809645" y="645398"/>
                <a:ext cx="10798785" cy="2367843"/>
              </a:xfrm>
              <a:prstGeom prst="cloudCallout">
                <a:avLst>
                  <a:gd name="adj1" fmla="val -29577"/>
                  <a:gd name="adj2" fmla="val 83067"/>
                </a:avLst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ctr" defTabSz="914400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FFCA08">
                      <a:lumMod val="75000"/>
                    </a:srgbClr>
                  </a:buClr>
                  <a:buSzPct val="85000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C038AAD-4076-EE6A-2C59-E458A13E8472}"/>
                  </a:ext>
                </a:extLst>
              </p:cNvPr>
              <p:cNvSpPr/>
              <p:nvPr/>
            </p:nvSpPr>
            <p:spPr>
              <a:xfrm>
                <a:off x="9168742" y="1861439"/>
                <a:ext cx="1034932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EAE59BE-D653-7E2F-C4D2-0425339D616E}"/>
                  </a:ext>
                </a:extLst>
              </p:cNvPr>
              <p:cNvSpPr/>
              <p:nvPr/>
            </p:nvSpPr>
            <p:spPr>
              <a:xfrm>
                <a:off x="2323091" y="1907160"/>
                <a:ext cx="305809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C287628-F0A7-4FF0-C956-AC1C2FC017D1}"/>
                </a:ext>
              </a:extLst>
            </p:cNvPr>
            <p:cNvSpPr/>
            <p:nvPr/>
          </p:nvSpPr>
          <p:spPr>
            <a:xfrm>
              <a:off x="1219200" y="1463040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CBAA91-F373-B414-51A4-84199A48EE1E}"/>
                </a:ext>
              </a:extLst>
            </p:cNvPr>
            <p:cNvSpPr/>
            <p:nvPr/>
          </p:nvSpPr>
          <p:spPr>
            <a:xfrm>
              <a:off x="10348615" y="1335505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78FD6E1-A1BD-49AF-A6B9-A40901747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9151" y="991870"/>
            <a:ext cx="11983656" cy="12319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Microsoft Defender: INTRO</a:t>
            </a:r>
          </a:p>
        </p:txBody>
      </p:sp>
    </p:spTree>
    <p:extLst>
      <p:ext uri="{BB962C8B-B14F-4D97-AF65-F5344CB8AC3E}">
        <p14:creationId xmlns:p14="http://schemas.microsoft.com/office/powerpoint/2010/main" val="373989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40F5F-4522-4E0A-8FF6-C79DBD8FA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4A4933B-8972-4C5A-803B-A11B0B37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827998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Defender: Intro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E5F6863-85B0-4744-AFA0-E14B05AF6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770" y="865381"/>
            <a:ext cx="11173775" cy="4050792"/>
          </a:xfrm>
        </p:spPr>
        <p:txBody>
          <a:bodyPr>
            <a:normAutofit/>
          </a:bodyPr>
          <a:lstStyle/>
          <a:p>
            <a:pPr marL="274320" indent="-274320"/>
            <a:r>
              <a:rPr lang="en-US" sz="2800" b="1" dirty="0">
                <a:latin typeface="Segoe UI Semibold (Headings)"/>
                <a:cs typeface="Segoe UI Light" panose="020B0502040204020203" pitchFamily="34" charset="0"/>
              </a:rPr>
              <a:t>2005 –</a:t>
            </a:r>
            <a:r>
              <a:rPr lang="ru-RU" sz="2800" b="1" dirty="0">
                <a:latin typeface="Segoe UI Semibold (Headings)"/>
                <a:cs typeface="Segoe UI Light" panose="020B0502040204020203" pitchFamily="34" charset="0"/>
              </a:rPr>
              <a:t> </a:t>
            </a:r>
            <a:r>
              <a:rPr lang="en-US" sz="2800" b="1" dirty="0">
                <a:latin typeface="Segoe UI Semibold (Headings)"/>
                <a:cs typeface="Segoe UI Light" panose="020B0502040204020203" pitchFamily="34" charset="0"/>
              </a:rPr>
              <a:t>the first release as a free anti-spyware program</a:t>
            </a:r>
          </a:p>
          <a:p>
            <a:endParaRPr lang="en-US" sz="2800" b="1" dirty="0">
              <a:latin typeface="Segoe UI Semibold (Headings)"/>
              <a:cs typeface="Segoe UI Light" panose="020B0502040204020203" pitchFamily="34" charset="0"/>
            </a:endParaRPr>
          </a:p>
          <a:p>
            <a:endParaRPr lang="en-US" sz="2800" b="1" dirty="0">
              <a:latin typeface="Segoe UI Semibold (Headings)"/>
              <a:cs typeface="Segoe UI Light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273708-CB69-4DF1-B1A1-6028F028D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92" y="3234258"/>
            <a:ext cx="11598438" cy="842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501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B35FB6-960C-43CE-B065-C290D5632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92" y="3234258"/>
            <a:ext cx="11598438" cy="84299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40F5F-4522-4E0A-8FF6-C79DBD8FA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4A4933B-8972-4C5A-803B-A11B0B37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827998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Defender: Intro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E5F6863-85B0-4744-AFA0-E14B05AF6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770" y="865381"/>
            <a:ext cx="11173775" cy="4050792"/>
          </a:xfrm>
        </p:spPr>
        <p:txBody>
          <a:bodyPr>
            <a:normAutofit/>
          </a:bodyPr>
          <a:lstStyle/>
          <a:p>
            <a:pPr marL="274320" indent="-274320"/>
            <a:r>
              <a:rPr lang="en-US" sz="2800" b="1" dirty="0">
                <a:latin typeface="Segoe UI Semibold (Headings)"/>
                <a:cs typeface="Segoe UI Light" panose="020B0502040204020203" pitchFamily="34" charset="0"/>
              </a:rPr>
              <a:t>2005 – the first release as a free anti-spyware program</a:t>
            </a:r>
          </a:p>
          <a:p>
            <a:pPr marL="274320" indent="-274320"/>
            <a:r>
              <a:rPr lang="en-US" sz="2800" b="1" dirty="0">
                <a:latin typeface="Segoe UI Semibold (Headings)"/>
                <a:cs typeface="Segoe UI Light" panose="020B0502040204020203" pitchFamily="34" charset="0"/>
              </a:rPr>
              <a:t>2019 – Gartner: Microsoft Defender is the Leader in the Endpoint Protection Platforms (EPP) Magic Quadrant.</a:t>
            </a:r>
          </a:p>
          <a:p>
            <a:endParaRPr lang="en-US" sz="2800" b="1" dirty="0">
              <a:latin typeface="Segoe UI Semibold (Headings)"/>
              <a:cs typeface="Segoe UI Light" panose="020B0502040204020203" pitchFamily="34" charset="0"/>
            </a:endParaRPr>
          </a:p>
          <a:p>
            <a:endParaRPr lang="en-US" sz="2800" b="1" dirty="0">
              <a:latin typeface="Segoe UI Semibold (Headings)"/>
              <a:cs typeface="Segoe UI Ligh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340AA8-23CF-4F02-9A74-182CD09A9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2" t="9094" r="8312" b="7828"/>
          <a:stretch/>
        </p:blipFill>
        <p:spPr>
          <a:xfrm>
            <a:off x="4271059" y="2890777"/>
            <a:ext cx="8986242" cy="7012790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3775387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B6B9B9C-FCF1-FEA7-12D6-11D9BBA45ED2}"/>
              </a:ext>
            </a:extLst>
          </p:cNvPr>
          <p:cNvGrpSpPr/>
          <p:nvPr/>
        </p:nvGrpSpPr>
        <p:grpSpPr>
          <a:xfrm>
            <a:off x="1264919" y="586939"/>
            <a:ext cx="9616441" cy="2367843"/>
            <a:chOff x="696607" y="409587"/>
            <a:chExt cx="10798785" cy="23678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277A9EB-689E-DCD2-8E0B-FA1D2637633E}"/>
                </a:ext>
              </a:extLst>
            </p:cNvPr>
            <p:cNvGrpSpPr/>
            <p:nvPr/>
          </p:nvGrpSpPr>
          <p:grpSpPr>
            <a:xfrm>
              <a:off x="696607" y="409587"/>
              <a:ext cx="10798785" cy="2367843"/>
              <a:chOff x="809645" y="645398"/>
              <a:chExt cx="10798785" cy="2367843"/>
            </a:xfrm>
          </p:grpSpPr>
          <p:sp>
            <p:nvSpPr>
              <p:cNvPr id="11" name="Thought Bubble: Cloud 10">
                <a:extLst>
                  <a:ext uri="{FF2B5EF4-FFF2-40B4-BE49-F238E27FC236}">
                    <a16:creationId xmlns:a16="http://schemas.microsoft.com/office/drawing/2014/main" id="{B5312026-75D1-8DF5-80DC-9E23BB8320D0}"/>
                  </a:ext>
                </a:extLst>
              </p:cNvPr>
              <p:cNvSpPr/>
              <p:nvPr/>
            </p:nvSpPr>
            <p:spPr>
              <a:xfrm rot="150913">
                <a:off x="809645" y="645398"/>
                <a:ext cx="10798785" cy="2367843"/>
              </a:xfrm>
              <a:prstGeom prst="cloudCallout">
                <a:avLst>
                  <a:gd name="adj1" fmla="val -27331"/>
                  <a:gd name="adj2" fmla="val 100061"/>
                </a:avLst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ctr" defTabSz="914400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FFCA08">
                      <a:lumMod val="75000"/>
                    </a:srgbClr>
                  </a:buClr>
                  <a:buSzPct val="85000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9D6DDFB-61E7-4DB2-75AE-453531DF431D}"/>
                  </a:ext>
                </a:extLst>
              </p:cNvPr>
              <p:cNvSpPr/>
              <p:nvPr/>
            </p:nvSpPr>
            <p:spPr>
              <a:xfrm>
                <a:off x="9278111" y="1907159"/>
                <a:ext cx="1034931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FF1A594-53E3-D3A2-908A-1E6F6DBC031C}"/>
                  </a:ext>
                </a:extLst>
              </p:cNvPr>
              <p:cNvSpPr/>
              <p:nvPr/>
            </p:nvSpPr>
            <p:spPr>
              <a:xfrm>
                <a:off x="2323091" y="1907160"/>
                <a:ext cx="305809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8F9038-29A9-D15D-BCD0-8C36ACE980BC}"/>
                </a:ext>
              </a:extLst>
            </p:cNvPr>
            <p:cNvSpPr/>
            <p:nvPr/>
          </p:nvSpPr>
          <p:spPr>
            <a:xfrm>
              <a:off x="1219200" y="1463040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F3A6CB-6A29-F13A-55AE-7987D2142C7C}"/>
                </a:ext>
              </a:extLst>
            </p:cNvPr>
            <p:cNvSpPr/>
            <p:nvPr/>
          </p:nvSpPr>
          <p:spPr>
            <a:xfrm>
              <a:off x="10334502" y="1360905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47E97-3E81-459B-9EE8-79CDC2E76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8FD6E1-A1BD-49AF-A6B9-A40901747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237" y="1228725"/>
            <a:ext cx="11005525" cy="12319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Microsoft Defender: components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C38C56-C51B-0DE2-4093-773FAE174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37" y="3448939"/>
            <a:ext cx="3188970" cy="318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52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B1016F-0A65-4D55-9214-F46A9947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EE8744-B4C4-4C1B-AD82-F16B25E0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32CCD-6FA7-CC39-5442-0A50783F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"/>
            <a:ext cx="12192000" cy="6715125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6B6CF56C-D044-000E-3AE5-248B9376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827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82BAC73-6602-4337-AB89-F6D8188A558D}"/>
              </a:ext>
            </a:extLst>
          </p:cNvPr>
          <p:cNvSpPr/>
          <p:nvPr/>
        </p:nvSpPr>
        <p:spPr>
          <a:xfrm>
            <a:off x="219020" y="809805"/>
            <a:ext cx="11710416" cy="3082946"/>
          </a:xfrm>
          <a:prstGeom prst="rect">
            <a:avLst/>
          </a:prstGeom>
          <a:solidFill>
            <a:schemeClr val="bg1">
              <a:lumMod val="65000"/>
              <a:lumOff val="35000"/>
              <a:alpha val="20000"/>
            </a:schemeClr>
          </a:solidFill>
          <a:ln w="3810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2" algn="ctr"/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User-mode</a:t>
            </a:r>
            <a:r>
              <a:rPr lang="ru-RU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Processes and Services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284505-4965-478D-8A5C-F42984529BDF}"/>
              </a:ext>
            </a:extLst>
          </p:cNvPr>
          <p:cNvSpPr/>
          <p:nvPr/>
        </p:nvSpPr>
        <p:spPr>
          <a:xfrm>
            <a:off x="219020" y="4202975"/>
            <a:ext cx="11710416" cy="2124359"/>
          </a:xfrm>
          <a:prstGeom prst="rect">
            <a:avLst/>
          </a:prstGeom>
          <a:solidFill>
            <a:schemeClr val="bg1">
              <a:lumMod val="65000"/>
              <a:lumOff val="35000"/>
              <a:alpha val="20000"/>
            </a:schemeClr>
          </a:solidFill>
          <a:ln w="3810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Kernel</a:t>
            </a:r>
            <a:r>
              <a:rPr lang="ru-RU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-</a:t>
            </a:r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mode Drivers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7998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Microsoft Defender: about 10 apps + 6 drivers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80426E-4B6A-4E24-B45D-3EC83F8B4B30}"/>
              </a:ext>
            </a:extLst>
          </p:cNvPr>
          <p:cNvSpPr/>
          <p:nvPr/>
        </p:nvSpPr>
        <p:spPr>
          <a:xfrm>
            <a:off x="590439" y="1009328"/>
            <a:ext cx="2834524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MsMpEng</a:t>
            </a:r>
            <a:endParaRPr lang="en-US" sz="2800" b="1" dirty="0">
              <a:solidFill>
                <a:schemeClr val="tx1">
                  <a:alpha val="2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26071C-159F-447F-9BD8-04CB614AF3E3}"/>
              </a:ext>
            </a:extLst>
          </p:cNvPr>
          <p:cNvSpPr/>
          <p:nvPr/>
        </p:nvSpPr>
        <p:spPr>
          <a:xfrm>
            <a:off x="3424963" y="1009327"/>
            <a:ext cx="2076411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WinDefend</a:t>
            </a:r>
            <a:endParaRPr lang="en-US" sz="2800" b="1" dirty="0">
              <a:solidFill>
                <a:schemeClr val="tx1">
                  <a:alpha val="2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261012-175F-49CD-86FA-1D152C6FFA8B}"/>
              </a:ext>
            </a:extLst>
          </p:cNvPr>
          <p:cNvSpPr/>
          <p:nvPr/>
        </p:nvSpPr>
        <p:spPr>
          <a:xfrm>
            <a:off x="981794" y="3081302"/>
            <a:ext cx="1871124" cy="620899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WSCSVC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462840-E5EE-4AF7-989B-773155E28013}"/>
              </a:ext>
            </a:extLst>
          </p:cNvPr>
          <p:cNvSpPr/>
          <p:nvPr/>
        </p:nvSpPr>
        <p:spPr>
          <a:xfrm>
            <a:off x="9874797" y="1035548"/>
            <a:ext cx="1881377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WdNisSvc</a:t>
            </a:r>
            <a:endParaRPr lang="en-US" sz="2800" b="1" dirty="0">
              <a:solidFill>
                <a:schemeClr val="tx1">
                  <a:alpha val="2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A692F6-9A27-4CF9-B81C-0CBBE2393BCA}"/>
              </a:ext>
            </a:extLst>
          </p:cNvPr>
          <p:cNvSpPr/>
          <p:nvPr/>
        </p:nvSpPr>
        <p:spPr>
          <a:xfrm>
            <a:off x="4075158" y="2380236"/>
            <a:ext cx="3704559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SecurityHealthService</a:t>
            </a:r>
            <a:endParaRPr lang="en-US" sz="2800" b="1" dirty="0">
              <a:solidFill>
                <a:schemeClr val="tx1">
                  <a:alpha val="2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657C3D-0A91-43A7-82A3-C9EF8F3968A6}"/>
              </a:ext>
            </a:extLst>
          </p:cNvPr>
          <p:cNvSpPr/>
          <p:nvPr/>
        </p:nvSpPr>
        <p:spPr>
          <a:xfrm>
            <a:off x="7992728" y="1032218"/>
            <a:ext cx="1881377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NisSrv.exe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81C11F-7648-4C53-A8C7-6A859160C891}"/>
              </a:ext>
            </a:extLst>
          </p:cNvPr>
          <p:cNvSpPr/>
          <p:nvPr/>
        </p:nvSpPr>
        <p:spPr>
          <a:xfrm>
            <a:off x="462377" y="4395202"/>
            <a:ext cx="3314968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WdFilter</a:t>
            </a:r>
            <a:r>
              <a:rPr lang="en-US" sz="28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 (file-filter)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18EAA0-D6AC-4458-B2F5-36C24A0597B8}"/>
              </a:ext>
            </a:extLst>
          </p:cNvPr>
          <p:cNvSpPr/>
          <p:nvPr/>
        </p:nvSpPr>
        <p:spPr>
          <a:xfrm>
            <a:off x="462377" y="5227148"/>
            <a:ext cx="3314968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WdBoot</a:t>
            </a:r>
            <a:r>
              <a:rPr lang="en-US" sz="28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 (ELAM)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E156D2-5A52-42F4-9E95-B2D30D21746A}"/>
              </a:ext>
            </a:extLst>
          </p:cNvPr>
          <p:cNvSpPr/>
          <p:nvPr/>
        </p:nvSpPr>
        <p:spPr>
          <a:xfrm>
            <a:off x="3976679" y="5212140"/>
            <a:ext cx="4151138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WdNisDrv</a:t>
            </a:r>
            <a:r>
              <a:rPr lang="en-US" sz="28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 (NDIS WFP)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2BB2CE-6AFC-436D-92B4-BD9BB9CF517D}"/>
              </a:ext>
            </a:extLst>
          </p:cNvPr>
          <p:cNvSpPr/>
          <p:nvPr/>
        </p:nvSpPr>
        <p:spPr>
          <a:xfrm>
            <a:off x="8327150" y="4406469"/>
            <a:ext cx="3437578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MpsDrv</a:t>
            </a:r>
            <a:r>
              <a:rPr lang="en-US" sz="28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 (firewall)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EBD8FF9-D5E2-4F86-ABC2-35C94D3E3D0D}"/>
              </a:ext>
            </a:extLst>
          </p:cNvPr>
          <p:cNvSpPr/>
          <p:nvPr/>
        </p:nvSpPr>
        <p:spPr>
          <a:xfrm>
            <a:off x="8327150" y="5241983"/>
            <a:ext cx="3437578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MpKSLDrv</a:t>
            </a:r>
            <a:r>
              <a:rPr lang="en-US" sz="28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 (update)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F02AF3-B134-4A2B-9FFC-0B939726F7A7}"/>
              </a:ext>
            </a:extLst>
          </p:cNvPr>
          <p:cNvSpPr/>
          <p:nvPr/>
        </p:nvSpPr>
        <p:spPr>
          <a:xfrm>
            <a:off x="3976678" y="4398502"/>
            <a:ext cx="4151139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WdDevFlt</a:t>
            </a:r>
            <a:r>
              <a:rPr lang="en-US" sz="28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 (device-filter)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3F4C64-EAF7-4C1D-98E5-B569226A0229}"/>
              </a:ext>
            </a:extLst>
          </p:cNvPr>
          <p:cNvSpPr/>
          <p:nvPr/>
        </p:nvSpPr>
        <p:spPr>
          <a:xfrm>
            <a:off x="8239528" y="2041027"/>
            <a:ext cx="3446630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MpCopyAccelerator</a:t>
            </a:r>
            <a:endParaRPr lang="en-US" sz="2800" b="1" dirty="0">
              <a:solidFill>
                <a:schemeClr val="tx1">
                  <a:alpha val="2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3C374A-FD34-4861-8417-98DD19485494}"/>
              </a:ext>
            </a:extLst>
          </p:cNvPr>
          <p:cNvSpPr/>
          <p:nvPr/>
        </p:nvSpPr>
        <p:spPr>
          <a:xfrm>
            <a:off x="590439" y="2130998"/>
            <a:ext cx="2834524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MsMpEngCP</a:t>
            </a:r>
            <a:endParaRPr lang="en-US" sz="2800" b="1" dirty="0">
              <a:solidFill>
                <a:schemeClr val="tx1">
                  <a:alpha val="2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5FA3CB-34E0-4284-9D5A-F403D80DD935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>
            <a:off x="2007701" y="1649408"/>
            <a:ext cx="0" cy="481590"/>
          </a:xfrm>
          <a:prstGeom prst="straightConnector1">
            <a:avLst/>
          </a:prstGeom>
          <a:ln w="38100">
            <a:solidFill>
              <a:srgbClr val="4AE6FF">
                <a:alpha val="20000"/>
              </a:srgbClr>
            </a:solidFill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0A5C68A-0BF6-4C0B-8EBE-E0AB38E0065B}"/>
              </a:ext>
            </a:extLst>
          </p:cNvPr>
          <p:cNvSpPr/>
          <p:nvPr/>
        </p:nvSpPr>
        <p:spPr>
          <a:xfrm>
            <a:off x="5852230" y="1023525"/>
            <a:ext cx="1789642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lt1">
                    <a:alpha val="20000"/>
                  </a:schemeClr>
                </a:solidFill>
              </a:rPr>
              <a:t>MsSense</a:t>
            </a:r>
            <a:endParaRPr lang="en-US" sz="2800" b="1" dirty="0">
              <a:solidFill>
                <a:schemeClr val="tx1">
                  <a:alpha val="2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030631B-0CB8-488F-9AB9-63893A01CC8D}"/>
              </a:ext>
            </a:extLst>
          </p:cNvPr>
          <p:cNvSpPr/>
          <p:nvPr/>
        </p:nvSpPr>
        <p:spPr>
          <a:xfrm>
            <a:off x="9741506" y="2985887"/>
            <a:ext cx="1871125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lt1">
                    <a:alpha val="20000"/>
                  </a:schemeClr>
                </a:solidFill>
              </a:rPr>
              <a:t>MPSSVC</a:t>
            </a:r>
            <a:endParaRPr lang="en-US" sz="2800" b="1" dirty="0">
              <a:solidFill>
                <a:schemeClr val="tx1">
                  <a:alpha val="2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EE2D935B-F456-4C16-946E-C3ADC3C7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663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82BAC73-6602-4337-AB89-F6D8188A558D}"/>
              </a:ext>
            </a:extLst>
          </p:cNvPr>
          <p:cNvSpPr/>
          <p:nvPr/>
        </p:nvSpPr>
        <p:spPr>
          <a:xfrm>
            <a:off x="219020" y="809805"/>
            <a:ext cx="11710416" cy="308294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2" algn="ctr"/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User-mode</a:t>
            </a:r>
            <a:r>
              <a:rPr lang="ru-RU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Processes and Services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284505-4965-478D-8A5C-F42984529BDF}"/>
              </a:ext>
            </a:extLst>
          </p:cNvPr>
          <p:cNvSpPr/>
          <p:nvPr/>
        </p:nvSpPr>
        <p:spPr>
          <a:xfrm>
            <a:off x="219020" y="4202975"/>
            <a:ext cx="11710416" cy="212435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Kernel</a:t>
            </a:r>
            <a:r>
              <a:rPr lang="ru-RU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-</a:t>
            </a:r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mode Drivers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7998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Microsoft Defender: about 10 apps + 6 drivers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80426E-4B6A-4E24-B45D-3EC83F8B4B30}"/>
              </a:ext>
            </a:extLst>
          </p:cNvPr>
          <p:cNvSpPr/>
          <p:nvPr/>
        </p:nvSpPr>
        <p:spPr>
          <a:xfrm>
            <a:off x="590439" y="1009328"/>
            <a:ext cx="2834524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MsMpEng</a:t>
            </a:r>
            <a:endParaRPr lang="en-US" sz="28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26071C-159F-447F-9BD8-04CB614AF3E3}"/>
              </a:ext>
            </a:extLst>
          </p:cNvPr>
          <p:cNvSpPr/>
          <p:nvPr/>
        </p:nvSpPr>
        <p:spPr>
          <a:xfrm>
            <a:off x="3424963" y="1009327"/>
            <a:ext cx="2076411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WinDefend</a:t>
            </a:r>
            <a:endParaRPr lang="en-US" sz="28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261012-175F-49CD-86FA-1D152C6FFA8B}"/>
              </a:ext>
            </a:extLst>
          </p:cNvPr>
          <p:cNvSpPr/>
          <p:nvPr/>
        </p:nvSpPr>
        <p:spPr>
          <a:xfrm>
            <a:off x="981794" y="3081302"/>
            <a:ext cx="1871124" cy="620899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WSCSVC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462840-E5EE-4AF7-989B-773155E28013}"/>
              </a:ext>
            </a:extLst>
          </p:cNvPr>
          <p:cNvSpPr/>
          <p:nvPr/>
        </p:nvSpPr>
        <p:spPr>
          <a:xfrm>
            <a:off x="9874797" y="1035548"/>
            <a:ext cx="1881377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WdNisSvc</a:t>
            </a:r>
            <a:endParaRPr lang="en-US" sz="28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A692F6-9A27-4CF9-B81C-0CBBE2393BCA}"/>
              </a:ext>
            </a:extLst>
          </p:cNvPr>
          <p:cNvSpPr/>
          <p:nvPr/>
        </p:nvSpPr>
        <p:spPr>
          <a:xfrm>
            <a:off x="4075158" y="2380236"/>
            <a:ext cx="3704559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SecurityHealthService</a:t>
            </a:r>
            <a:endParaRPr lang="en-US" sz="28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657C3D-0A91-43A7-82A3-C9EF8F3968A6}"/>
              </a:ext>
            </a:extLst>
          </p:cNvPr>
          <p:cNvSpPr/>
          <p:nvPr/>
        </p:nvSpPr>
        <p:spPr>
          <a:xfrm>
            <a:off x="7992728" y="1032218"/>
            <a:ext cx="1881377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NisSrv.exe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81C11F-7648-4C53-A8C7-6A859160C891}"/>
              </a:ext>
            </a:extLst>
          </p:cNvPr>
          <p:cNvSpPr/>
          <p:nvPr/>
        </p:nvSpPr>
        <p:spPr>
          <a:xfrm>
            <a:off x="462377" y="4395202"/>
            <a:ext cx="3314968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WdFilter</a:t>
            </a:r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 (file-filter)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18EAA0-D6AC-4458-B2F5-36C24A0597B8}"/>
              </a:ext>
            </a:extLst>
          </p:cNvPr>
          <p:cNvSpPr/>
          <p:nvPr/>
        </p:nvSpPr>
        <p:spPr>
          <a:xfrm>
            <a:off x="462377" y="5227148"/>
            <a:ext cx="3314968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WdBoot</a:t>
            </a:r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 (ELAM)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E156D2-5A52-42F4-9E95-B2D30D21746A}"/>
              </a:ext>
            </a:extLst>
          </p:cNvPr>
          <p:cNvSpPr/>
          <p:nvPr/>
        </p:nvSpPr>
        <p:spPr>
          <a:xfrm>
            <a:off x="3976679" y="5212140"/>
            <a:ext cx="4151138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WdNisDrv</a:t>
            </a:r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 (NDIS WFP)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2BB2CE-6AFC-436D-92B4-BD9BB9CF517D}"/>
              </a:ext>
            </a:extLst>
          </p:cNvPr>
          <p:cNvSpPr/>
          <p:nvPr/>
        </p:nvSpPr>
        <p:spPr>
          <a:xfrm>
            <a:off x="8327150" y="4406469"/>
            <a:ext cx="3437578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MpsDrv</a:t>
            </a:r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 (firewall)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EBD8FF9-D5E2-4F86-ABC2-35C94D3E3D0D}"/>
              </a:ext>
            </a:extLst>
          </p:cNvPr>
          <p:cNvSpPr/>
          <p:nvPr/>
        </p:nvSpPr>
        <p:spPr>
          <a:xfrm>
            <a:off x="8327150" y="5241983"/>
            <a:ext cx="3437578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MpKSLDrv</a:t>
            </a:r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 (update)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F02AF3-B134-4A2B-9FFC-0B939726F7A7}"/>
              </a:ext>
            </a:extLst>
          </p:cNvPr>
          <p:cNvSpPr/>
          <p:nvPr/>
        </p:nvSpPr>
        <p:spPr>
          <a:xfrm>
            <a:off x="3976678" y="4398502"/>
            <a:ext cx="4151139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WdDevFlt</a:t>
            </a:r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 (device-filter)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3F4C64-EAF7-4C1D-98E5-B569226A0229}"/>
              </a:ext>
            </a:extLst>
          </p:cNvPr>
          <p:cNvSpPr/>
          <p:nvPr/>
        </p:nvSpPr>
        <p:spPr>
          <a:xfrm>
            <a:off x="8239528" y="2041027"/>
            <a:ext cx="3446630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MpCopyAccelerator</a:t>
            </a:r>
            <a:endParaRPr lang="en-US" sz="28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3C374A-FD34-4861-8417-98DD19485494}"/>
              </a:ext>
            </a:extLst>
          </p:cNvPr>
          <p:cNvSpPr/>
          <p:nvPr/>
        </p:nvSpPr>
        <p:spPr>
          <a:xfrm>
            <a:off x="590439" y="2130998"/>
            <a:ext cx="2834524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MsMpEngCP</a:t>
            </a:r>
            <a:endParaRPr lang="en-US" sz="28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5FA3CB-34E0-4284-9D5A-F403D80DD935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>
            <a:off x="2007701" y="1649408"/>
            <a:ext cx="0" cy="481590"/>
          </a:xfrm>
          <a:prstGeom prst="straightConnector1">
            <a:avLst/>
          </a:prstGeom>
          <a:ln w="38100">
            <a:solidFill>
              <a:srgbClr val="4AE6FF"/>
            </a:solidFill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E87E1C8-71F7-4592-88C9-2B81D04E900C}"/>
              </a:ext>
            </a:extLst>
          </p:cNvPr>
          <p:cNvSpPr txBox="1"/>
          <p:nvPr/>
        </p:nvSpPr>
        <p:spPr>
          <a:xfrm>
            <a:off x="219020" y="6398852"/>
            <a:ext cx="10461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%</a:t>
            </a:r>
            <a:r>
              <a:rPr lang="en-US" dirty="0" err="1"/>
              <a:t>ProgramData</a:t>
            </a:r>
            <a:r>
              <a:rPr lang="en-US" dirty="0"/>
              <a:t>%\Microsoft\Microsoft Defender\Platform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1740ED-E233-409A-8623-0E5C45A21063}"/>
              </a:ext>
            </a:extLst>
          </p:cNvPr>
          <p:cNvSpPr txBox="1"/>
          <p:nvPr/>
        </p:nvSpPr>
        <p:spPr>
          <a:xfrm>
            <a:off x="6997939" y="6423000"/>
            <a:ext cx="4562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%</a:t>
            </a:r>
            <a:r>
              <a:rPr lang="en-US" dirty="0" err="1"/>
              <a:t>Windir</a:t>
            </a:r>
            <a:r>
              <a:rPr lang="en-US" dirty="0"/>
              <a:t>%\System32\drivers\wd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0A5C68A-0BF6-4C0B-8EBE-E0AB38E0065B}"/>
              </a:ext>
            </a:extLst>
          </p:cNvPr>
          <p:cNvSpPr/>
          <p:nvPr/>
        </p:nvSpPr>
        <p:spPr>
          <a:xfrm>
            <a:off x="5852230" y="1023525"/>
            <a:ext cx="1789642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MsSense</a:t>
            </a:r>
            <a:endParaRPr lang="en-US" sz="28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030631B-0CB8-488F-9AB9-63893A01CC8D}"/>
              </a:ext>
            </a:extLst>
          </p:cNvPr>
          <p:cNvSpPr/>
          <p:nvPr/>
        </p:nvSpPr>
        <p:spPr>
          <a:xfrm>
            <a:off x="9741506" y="2985887"/>
            <a:ext cx="1871125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MPSSVC</a:t>
            </a:r>
            <a:endParaRPr lang="en-US" sz="28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755FCA2E-DB5D-46AF-B796-DFA19214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08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82BAC73-6602-4337-AB89-F6D8188A558D}"/>
              </a:ext>
            </a:extLst>
          </p:cNvPr>
          <p:cNvSpPr/>
          <p:nvPr/>
        </p:nvSpPr>
        <p:spPr>
          <a:xfrm>
            <a:off x="219020" y="809805"/>
            <a:ext cx="11710416" cy="3082946"/>
          </a:xfrm>
          <a:prstGeom prst="rect">
            <a:avLst/>
          </a:prstGeom>
          <a:solidFill>
            <a:schemeClr val="bg1">
              <a:lumMod val="65000"/>
              <a:lumOff val="35000"/>
              <a:alpha val="20000"/>
            </a:schemeClr>
          </a:solidFill>
          <a:ln w="38100">
            <a:solidFill>
              <a:srgbClr val="4AE6FF">
                <a:alpha val="2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2" algn="ctr"/>
            <a:r>
              <a:rPr lang="en-US" sz="24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User-mode</a:t>
            </a:r>
            <a:r>
              <a:rPr lang="ru-RU" sz="24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 </a:t>
            </a:r>
            <a:r>
              <a:rPr lang="en-US" sz="24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Processes and Services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284505-4965-478D-8A5C-F42984529BDF}"/>
              </a:ext>
            </a:extLst>
          </p:cNvPr>
          <p:cNvSpPr/>
          <p:nvPr/>
        </p:nvSpPr>
        <p:spPr>
          <a:xfrm>
            <a:off x="219020" y="4202975"/>
            <a:ext cx="11710416" cy="2124359"/>
          </a:xfrm>
          <a:prstGeom prst="rect">
            <a:avLst/>
          </a:prstGeom>
          <a:solidFill>
            <a:schemeClr val="bg1">
              <a:lumMod val="65000"/>
              <a:lumOff val="35000"/>
              <a:alpha val="20000"/>
            </a:schemeClr>
          </a:solidFill>
          <a:ln w="38100">
            <a:solidFill>
              <a:srgbClr val="4AE6FF">
                <a:alpha val="2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Kernel</a:t>
            </a:r>
            <a:r>
              <a:rPr lang="ru-RU" sz="24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-</a:t>
            </a:r>
            <a:r>
              <a:rPr lang="en-US" sz="24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mode Drivers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7998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Microsoft Defender: about 10 apps + 6 drivers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80426E-4B6A-4E24-B45D-3EC83F8B4B30}"/>
              </a:ext>
            </a:extLst>
          </p:cNvPr>
          <p:cNvSpPr/>
          <p:nvPr/>
        </p:nvSpPr>
        <p:spPr>
          <a:xfrm>
            <a:off x="590439" y="1009328"/>
            <a:ext cx="2834524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MsMpEng</a:t>
            </a:r>
            <a:endParaRPr lang="en-US" sz="28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26071C-159F-447F-9BD8-04CB614AF3E3}"/>
              </a:ext>
            </a:extLst>
          </p:cNvPr>
          <p:cNvSpPr/>
          <p:nvPr/>
        </p:nvSpPr>
        <p:spPr>
          <a:xfrm>
            <a:off x="3424963" y="1009327"/>
            <a:ext cx="2076411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WinDefend</a:t>
            </a:r>
            <a:endParaRPr lang="en-US" sz="2800" b="1" dirty="0">
              <a:solidFill>
                <a:schemeClr val="tx1">
                  <a:alpha val="2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261012-175F-49CD-86FA-1D152C6FFA8B}"/>
              </a:ext>
            </a:extLst>
          </p:cNvPr>
          <p:cNvSpPr/>
          <p:nvPr/>
        </p:nvSpPr>
        <p:spPr>
          <a:xfrm>
            <a:off x="981794" y="3081302"/>
            <a:ext cx="1871124" cy="620899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WSCSVC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462840-E5EE-4AF7-989B-773155E28013}"/>
              </a:ext>
            </a:extLst>
          </p:cNvPr>
          <p:cNvSpPr/>
          <p:nvPr/>
        </p:nvSpPr>
        <p:spPr>
          <a:xfrm>
            <a:off x="9874797" y="1035548"/>
            <a:ext cx="1881377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WdNisSvc</a:t>
            </a:r>
            <a:endParaRPr lang="en-US" sz="2800" b="1" dirty="0">
              <a:solidFill>
                <a:schemeClr val="tx1">
                  <a:alpha val="2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A692F6-9A27-4CF9-B81C-0CBBE2393BCA}"/>
              </a:ext>
            </a:extLst>
          </p:cNvPr>
          <p:cNvSpPr/>
          <p:nvPr/>
        </p:nvSpPr>
        <p:spPr>
          <a:xfrm>
            <a:off x="4075158" y="2380236"/>
            <a:ext cx="3704559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SecurityHealthService</a:t>
            </a:r>
            <a:endParaRPr lang="en-US" sz="2800" b="1" dirty="0">
              <a:solidFill>
                <a:schemeClr val="tx1">
                  <a:alpha val="2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657C3D-0A91-43A7-82A3-C9EF8F3968A6}"/>
              </a:ext>
            </a:extLst>
          </p:cNvPr>
          <p:cNvSpPr/>
          <p:nvPr/>
        </p:nvSpPr>
        <p:spPr>
          <a:xfrm>
            <a:off x="7992728" y="1032218"/>
            <a:ext cx="1881377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NisSrv.exe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81C11F-7648-4C53-A8C7-6A859160C891}"/>
              </a:ext>
            </a:extLst>
          </p:cNvPr>
          <p:cNvSpPr/>
          <p:nvPr/>
        </p:nvSpPr>
        <p:spPr>
          <a:xfrm>
            <a:off x="462377" y="4395202"/>
            <a:ext cx="3314968" cy="64008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WdFilter</a:t>
            </a:r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 (file-filter)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18EAA0-D6AC-4458-B2F5-36C24A0597B8}"/>
              </a:ext>
            </a:extLst>
          </p:cNvPr>
          <p:cNvSpPr/>
          <p:nvPr/>
        </p:nvSpPr>
        <p:spPr>
          <a:xfrm>
            <a:off x="462377" y="5227148"/>
            <a:ext cx="3314968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WdBoot</a:t>
            </a:r>
            <a:r>
              <a:rPr lang="en-US" sz="28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 (ELAM)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E156D2-5A52-42F4-9E95-B2D30D21746A}"/>
              </a:ext>
            </a:extLst>
          </p:cNvPr>
          <p:cNvSpPr/>
          <p:nvPr/>
        </p:nvSpPr>
        <p:spPr>
          <a:xfrm>
            <a:off x="3976679" y="5212140"/>
            <a:ext cx="4151138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WdNisDrv</a:t>
            </a:r>
            <a:r>
              <a:rPr lang="en-US" sz="28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 (NDIS WFP)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2BB2CE-6AFC-436D-92B4-BD9BB9CF517D}"/>
              </a:ext>
            </a:extLst>
          </p:cNvPr>
          <p:cNvSpPr/>
          <p:nvPr/>
        </p:nvSpPr>
        <p:spPr>
          <a:xfrm>
            <a:off x="8327150" y="4406469"/>
            <a:ext cx="3437578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MpsDrv</a:t>
            </a:r>
            <a:r>
              <a:rPr lang="en-US" sz="28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 (firewall)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EBD8FF9-D5E2-4F86-ABC2-35C94D3E3D0D}"/>
              </a:ext>
            </a:extLst>
          </p:cNvPr>
          <p:cNvSpPr/>
          <p:nvPr/>
        </p:nvSpPr>
        <p:spPr>
          <a:xfrm>
            <a:off x="8327150" y="5241983"/>
            <a:ext cx="3437578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MpKSLDrv</a:t>
            </a:r>
            <a:r>
              <a:rPr lang="en-US" sz="28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 (update)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F02AF3-B134-4A2B-9FFC-0B939726F7A7}"/>
              </a:ext>
            </a:extLst>
          </p:cNvPr>
          <p:cNvSpPr/>
          <p:nvPr/>
        </p:nvSpPr>
        <p:spPr>
          <a:xfrm>
            <a:off x="3976678" y="4398502"/>
            <a:ext cx="4151139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WdDevFlt</a:t>
            </a:r>
            <a:r>
              <a:rPr lang="en-US" sz="2800" b="1" dirty="0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 (device-filter)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3F4C64-EAF7-4C1D-98E5-B569226A0229}"/>
              </a:ext>
            </a:extLst>
          </p:cNvPr>
          <p:cNvSpPr/>
          <p:nvPr/>
        </p:nvSpPr>
        <p:spPr>
          <a:xfrm>
            <a:off x="8239528" y="2041027"/>
            <a:ext cx="3446630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MpCopyAccelerator</a:t>
            </a:r>
            <a:endParaRPr lang="en-US" sz="2800" b="1" dirty="0">
              <a:solidFill>
                <a:schemeClr val="tx1">
                  <a:alpha val="2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3C374A-FD34-4861-8417-98DD19485494}"/>
              </a:ext>
            </a:extLst>
          </p:cNvPr>
          <p:cNvSpPr/>
          <p:nvPr/>
        </p:nvSpPr>
        <p:spPr>
          <a:xfrm>
            <a:off x="590439" y="2130998"/>
            <a:ext cx="2834524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>
                    <a:alpha val="20000"/>
                  </a:schemeClr>
                </a:solidFill>
                <a:latin typeface="Segoe UI Semibold (Headings)"/>
                <a:cs typeface="Segoe UI Light" panose="020B0502040204020203" pitchFamily="34" charset="0"/>
              </a:rPr>
              <a:t>MsMpEngCP</a:t>
            </a:r>
            <a:endParaRPr lang="en-US" sz="2800" b="1" dirty="0">
              <a:solidFill>
                <a:schemeClr val="tx1">
                  <a:alpha val="2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5FA3CB-34E0-4284-9D5A-F403D80DD935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>
            <a:off x="2007701" y="1649408"/>
            <a:ext cx="0" cy="481590"/>
          </a:xfrm>
          <a:prstGeom prst="straightConnector1">
            <a:avLst/>
          </a:prstGeom>
          <a:ln w="38100">
            <a:solidFill>
              <a:srgbClr val="4AE6FF">
                <a:alpha val="20000"/>
              </a:srgbClr>
            </a:solidFill>
            <a:headEnd type="oval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E87E1C8-71F7-4592-88C9-2B81D04E900C}"/>
              </a:ext>
            </a:extLst>
          </p:cNvPr>
          <p:cNvSpPr txBox="1"/>
          <p:nvPr/>
        </p:nvSpPr>
        <p:spPr>
          <a:xfrm>
            <a:off x="219020" y="6398852"/>
            <a:ext cx="10461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%</a:t>
            </a:r>
            <a:r>
              <a:rPr lang="en-US" dirty="0" err="1"/>
              <a:t>ProgramData</a:t>
            </a:r>
            <a:r>
              <a:rPr lang="en-US" dirty="0"/>
              <a:t>%\Microsoft\Microsoft Defender\Platform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1740ED-E233-409A-8623-0E5C45A21063}"/>
              </a:ext>
            </a:extLst>
          </p:cNvPr>
          <p:cNvSpPr txBox="1"/>
          <p:nvPr/>
        </p:nvSpPr>
        <p:spPr>
          <a:xfrm>
            <a:off x="6997939" y="6423000"/>
            <a:ext cx="4562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%</a:t>
            </a:r>
            <a:r>
              <a:rPr lang="en-US" dirty="0" err="1"/>
              <a:t>Windir</a:t>
            </a:r>
            <a:r>
              <a:rPr lang="en-US" dirty="0"/>
              <a:t>%\System32\drivers\wd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0A5C68A-0BF6-4C0B-8EBE-E0AB38E0065B}"/>
              </a:ext>
            </a:extLst>
          </p:cNvPr>
          <p:cNvSpPr/>
          <p:nvPr/>
        </p:nvSpPr>
        <p:spPr>
          <a:xfrm>
            <a:off x="5852230" y="1023525"/>
            <a:ext cx="1789642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lt1">
                    <a:alpha val="20000"/>
                  </a:schemeClr>
                </a:solidFill>
              </a:rPr>
              <a:t>MsSense</a:t>
            </a:r>
            <a:endParaRPr lang="en-US" sz="2800" b="1" dirty="0">
              <a:solidFill>
                <a:schemeClr val="tx1">
                  <a:alpha val="2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030631B-0CB8-488F-9AB9-63893A01CC8D}"/>
              </a:ext>
            </a:extLst>
          </p:cNvPr>
          <p:cNvSpPr/>
          <p:nvPr/>
        </p:nvSpPr>
        <p:spPr>
          <a:xfrm>
            <a:off x="9741506" y="2985887"/>
            <a:ext cx="1871125" cy="640080"/>
          </a:xfrm>
          <a:prstGeom prst="rect">
            <a:avLst/>
          </a:prstGeom>
          <a:solidFill>
            <a:srgbClr val="0078D4">
              <a:alpha val="20000"/>
            </a:srgbClr>
          </a:solidFill>
          <a:ln w="38100">
            <a:solidFill>
              <a:srgbClr val="4AE6FF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lt1">
                    <a:alpha val="20000"/>
                  </a:schemeClr>
                </a:solidFill>
              </a:rPr>
              <a:t>MPSSVC</a:t>
            </a:r>
            <a:endParaRPr lang="en-US" sz="2800" b="1" dirty="0">
              <a:solidFill>
                <a:schemeClr val="tx1">
                  <a:alpha val="20000"/>
                </a:schemeClr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755FCA2E-DB5D-46AF-B796-DFA19214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49695BD-EFA9-3347-4F18-BB99341BA7AA}"/>
              </a:ext>
            </a:extLst>
          </p:cNvPr>
          <p:cNvCxnSpPr>
            <a:cxnSpLocks/>
          </p:cNvCxnSpPr>
          <p:nvPr/>
        </p:nvCxnSpPr>
        <p:spPr>
          <a:xfrm>
            <a:off x="360439" y="1013484"/>
            <a:ext cx="0" cy="4162673"/>
          </a:xfrm>
          <a:prstGeom prst="line">
            <a:avLst/>
          </a:prstGeom>
          <a:ln w="76200" cap="rnd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048A358-7D1E-E3F3-DCDE-D81AF265D83F}"/>
              </a:ext>
            </a:extLst>
          </p:cNvPr>
          <p:cNvCxnSpPr>
            <a:cxnSpLocks/>
          </p:cNvCxnSpPr>
          <p:nvPr/>
        </p:nvCxnSpPr>
        <p:spPr>
          <a:xfrm>
            <a:off x="360439" y="863674"/>
            <a:ext cx="3523340" cy="0"/>
          </a:xfrm>
          <a:prstGeom prst="line">
            <a:avLst/>
          </a:prstGeom>
          <a:ln w="76200" cap="rnd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FAB9BF3-1321-44A8-9B34-B8B24E8B35A7}"/>
              </a:ext>
            </a:extLst>
          </p:cNvPr>
          <p:cNvCxnSpPr>
            <a:cxnSpLocks/>
          </p:cNvCxnSpPr>
          <p:nvPr/>
        </p:nvCxnSpPr>
        <p:spPr>
          <a:xfrm>
            <a:off x="360439" y="5128772"/>
            <a:ext cx="3523340" cy="0"/>
          </a:xfrm>
          <a:prstGeom prst="line">
            <a:avLst/>
          </a:prstGeom>
          <a:ln w="76200" cap="rnd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2E3361-7BCD-5E74-0F14-598C06F5C4C0}"/>
              </a:ext>
            </a:extLst>
          </p:cNvPr>
          <p:cNvCxnSpPr>
            <a:cxnSpLocks/>
          </p:cNvCxnSpPr>
          <p:nvPr/>
        </p:nvCxnSpPr>
        <p:spPr>
          <a:xfrm>
            <a:off x="3866086" y="1013484"/>
            <a:ext cx="0" cy="4162673"/>
          </a:xfrm>
          <a:prstGeom prst="line">
            <a:avLst/>
          </a:prstGeom>
          <a:ln w="76200" cap="rnd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373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37E47AA7-343D-4B0D-BDB8-2DC8EC878B8B}"/>
              </a:ext>
            </a:extLst>
          </p:cNvPr>
          <p:cNvSpPr/>
          <p:nvPr/>
        </p:nvSpPr>
        <p:spPr>
          <a:xfrm>
            <a:off x="390066" y="827999"/>
            <a:ext cx="11643183" cy="2747150"/>
          </a:xfrm>
          <a:prstGeom prst="rect">
            <a:avLst/>
          </a:prstGeom>
          <a:noFill/>
          <a:ln w="635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827998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Defender: Internals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A7706E8-8CD5-4A8E-BC5C-EB04C37815F3}"/>
              </a:ext>
            </a:extLst>
          </p:cNvPr>
          <p:cNvSpPr/>
          <p:nvPr/>
        </p:nvSpPr>
        <p:spPr>
          <a:xfrm>
            <a:off x="386007" y="3244334"/>
            <a:ext cx="1218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Segoe UI Semibold (Headings)"/>
                <a:cs typeface="Segoe UI Light" panose="020B0502040204020203" pitchFamily="34" charset="0"/>
              </a:rPr>
              <a:t>User-mode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5EF1C56-E351-46A0-BE88-41802D42AE0B}"/>
              </a:ext>
            </a:extLst>
          </p:cNvPr>
          <p:cNvSpPr/>
          <p:nvPr/>
        </p:nvSpPr>
        <p:spPr>
          <a:xfrm>
            <a:off x="406837" y="3680202"/>
            <a:ext cx="13908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Segoe UI Semibold (Headings)"/>
                <a:cs typeface="Segoe UI Light" panose="020B0502040204020203" pitchFamily="34" charset="0"/>
              </a:rPr>
              <a:t>Kernel-mode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9C3FF9-19AC-4886-BB53-FFA26B5DCE46}"/>
              </a:ext>
            </a:extLst>
          </p:cNvPr>
          <p:cNvSpPr/>
          <p:nvPr/>
        </p:nvSpPr>
        <p:spPr>
          <a:xfrm>
            <a:off x="3887922" y="964289"/>
            <a:ext cx="2835798" cy="232276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MsMpEng.exe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51C935-FFD2-4069-8840-90CC1794E81C}"/>
              </a:ext>
            </a:extLst>
          </p:cNvPr>
          <p:cNvSpPr/>
          <p:nvPr/>
        </p:nvSpPr>
        <p:spPr>
          <a:xfrm>
            <a:off x="390067" y="3624927"/>
            <a:ext cx="11643182" cy="1566062"/>
          </a:xfrm>
          <a:prstGeom prst="rect">
            <a:avLst/>
          </a:prstGeom>
          <a:noFill/>
          <a:ln w="635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281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37E47AA7-343D-4B0D-BDB8-2DC8EC878B8B}"/>
              </a:ext>
            </a:extLst>
          </p:cNvPr>
          <p:cNvSpPr/>
          <p:nvPr/>
        </p:nvSpPr>
        <p:spPr>
          <a:xfrm>
            <a:off x="390066" y="827999"/>
            <a:ext cx="11643183" cy="2747150"/>
          </a:xfrm>
          <a:prstGeom prst="rect">
            <a:avLst/>
          </a:prstGeom>
          <a:noFill/>
          <a:ln w="635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827998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Defender: Internals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9265B30-3FB6-499F-806C-C69F9E0EB378}"/>
              </a:ext>
            </a:extLst>
          </p:cNvPr>
          <p:cNvSpPr/>
          <p:nvPr/>
        </p:nvSpPr>
        <p:spPr>
          <a:xfrm>
            <a:off x="390067" y="3624927"/>
            <a:ext cx="11643182" cy="1566062"/>
          </a:xfrm>
          <a:prstGeom prst="rect">
            <a:avLst/>
          </a:prstGeom>
          <a:noFill/>
          <a:ln w="635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A7706E8-8CD5-4A8E-BC5C-EB04C37815F3}"/>
              </a:ext>
            </a:extLst>
          </p:cNvPr>
          <p:cNvSpPr/>
          <p:nvPr/>
        </p:nvSpPr>
        <p:spPr>
          <a:xfrm>
            <a:off x="386007" y="3244334"/>
            <a:ext cx="1218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Segoe UI Semibold (Headings)"/>
                <a:cs typeface="Segoe UI Light" panose="020B0502040204020203" pitchFamily="34" charset="0"/>
              </a:rPr>
              <a:t>User-mode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5EF1C56-E351-46A0-BE88-41802D42AE0B}"/>
              </a:ext>
            </a:extLst>
          </p:cNvPr>
          <p:cNvSpPr/>
          <p:nvPr/>
        </p:nvSpPr>
        <p:spPr>
          <a:xfrm>
            <a:off x="406837" y="3680202"/>
            <a:ext cx="13908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Segoe UI Semibold (Headings)"/>
                <a:cs typeface="Segoe UI Light" panose="020B0502040204020203" pitchFamily="34" charset="0"/>
              </a:rPr>
              <a:t>Kernel-mode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D42C88-507B-464F-9F41-AA365B8CFDEF}"/>
              </a:ext>
            </a:extLst>
          </p:cNvPr>
          <p:cNvCxnSpPr>
            <a:cxnSpLocks/>
          </p:cNvCxnSpPr>
          <p:nvPr/>
        </p:nvCxnSpPr>
        <p:spPr>
          <a:xfrm>
            <a:off x="4710379" y="4472414"/>
            <a:ext cx="595442" cy="0"/>
          </a:xfrm>
          <a:prstGeom prst="straightConnector1">
            <a:avLst/>
          </a:prstGeom>
          <a:ln w="38100">
            <a:solidFill>
              <a:srgbClr val="FFDF6A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3CB6F05-1802-48D3-A991-585D82D9414D}"/>
              </a:ext>
            </a:extLst>
          </p:cNvPr>
          <p:cNvSpPr/>
          <p:nvPr/>
        </p:nvSpPr>
        <p:spPr>
          <a:xfrm>
            <a:off x="6554767" y="3890235"/>
            <a:ext cx="3180060" cy="10895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latin typeface="Segoe UI Semibold (Headings)"/>
                <a:cs typeface="Segoe UI Light" panose="020B0502040204020203" pitchFamily="34" charset="0"/>
              </a:rPr>
              <a:t>Inspects the newly created files to remove malicious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88F4D8B-5C87-42F0-BF96-809B46313E81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5305821" y="3890235"/>
            <a:ext cx="1248946" cy="544765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6C31F750-DB32-8B93-952B-5D0501FE6CCA}"/>
              </a:ext>
            </a:extLst>
          </p:cNvPr>
          <p:cNvSpPr/>
          <p:nvPr/>
        </p:nvSpPr>
        <p:spPr>
          <a:xfrm rot="19962050" flipH="1" flipV="1">
            <a:off x="5045691" y="761962"/>
            <a:ext cx="6763666" cy="7243809"/>
          </a:xfrm>
          <a:prstGeom prst="triangle">
            <a:avLst>
              <a:gd name="adj" fmla="val 49043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A8F440-F4B8-4DC6-BCE8-C4C51CEB4F9F}"/>
              </a:ext>
            </a:extLst>
          </p:cNvPr>
          <p:cNvSpPr/>
          <p:nvPr/>
        </p:nvSpPr>
        <p:spPr>
          <a:xfrm>
            <a:off x="2355659" y="4060603"/>
            <a:ext cx="2392725" cy="870473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WdFilter</a:t>
            </a:r>
            <a:endParaRPr lang="en-US" sz="28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(file-filter)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B0EEB9-C00C-43BF-924B-C1B3A0FE1A1D}"/>
              </a:ext>
            </a:extLst>
          </p:cNvPr>
          <p:cNvSpPr/>
          <p:nvPr/>
        </p:nvSpPr>
        <p:spPr>
          <a:xfrm>
            <a:off x="3887922" y="964289"/>
            <a:ext cx="2835798" cy="232276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MsMpEng.exe</a:t>
            </a:r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B6B8C278-B767-4840-9E51-C238B9A306F4}"/>
              </a:ext>
            </a:extLst>
          </p:cNvPr>
          <p:cNvSpPr/>
          <p:nvPr/>
        </p:nvSpPr>
        <p:spPr>
          <a:xfrm>
            <a:off x="4061272" y="5374533"/>
            <a:ext cx="2511299" cy="1068231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6A7151-6834-458E-B5FE-67F26DB8A0EB}"/>
              </a:ext>
            </a:extLst>
          </p:cNvPr>
          <p:cNvSpPr/>
          <p:nvPr/>
        </p:nvSpPr>
        <p:spPr>
          <a:xfrm>
            <a:off x="4077075" y="5797555"/>
            <a:ext cx="249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Segoe UI Semibold (Headings)"/>
                <a:cs typeface="Segoe UI Light" panose="020B0502040204020203" pitchFamily="34" charset="0"/>
              </a:rPr>
              <a:t>Files on the disk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FBF1F5-77D6-4584-A11F-0C11208034ED}"/>
              </a:ext>
            </a:extLst>
          </p:cNvPr>
          <p:cNvCxnSpPr>
            <a:cxnSpLocks/>
          </p:cNvCxnSpPr>
          <p:nvPr/>
        </p:nvCxnSpPr>
        <p:spPr>
          <a:xfrm flipV="1">
            <a:off x="5305821" y="3287049"/>
            <a:ext cx="0" cy="2376516"/>
          </a:xfrm>
          <a:prstGeom prst="straightConnector1">
            <a:avLst/>
          </a:prstGeom>
          <a:ln w="38100">
            <a:solidFill>
              <a:srgbClr val="FFDF6A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318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37E47AA7-343D-4B0D-BDB8-2DC8EC878B8B}"/>
              </a:ext>
            </a:extLst>
          </p:cNvPr>
          <p:cNvSpPr/>
          <p:nvPr/>
        </p:nvSpPr>
        <p:spPr>
          <a:xfrm>
            <a:off x="390066" y="827999"/>
            <a:ext cx="11643183" cy="2747150"/>
          </a:xfrm>
          <a:prstGeom prst="rect">
            <a:avLst/>
          </a:prstGeom>
          <a:noFill/>
          <a:ln w="635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827998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Defender: Internals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A7706E8-8CD5-4A8E-BC5C-EB04C37815F3}"/>
              </a:ext>
            </a:extLst>
          </p:cNvPr>
          <p:cNvSpPr/>
          <p:nvPr/>
        </p:nvSpPr>
        <p:spPr>
          <a:xfrm>
            <a:off x="386007" y="3244334"/>
            <a:ext cx="1218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Segoe UI Semibold (Headings)"/>
                <a:cs typeface="Segoe UI Light" panose="020B0502040204020203" pitchFamily="34" charset="0"/>
              </a:rPr>
              <a:t>User-mode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5EF1C56-E351-46A0-BE88-41802D42AE0B}"/>
              </a:ext>
            </a:extLst>
          </p:cNvPr>
          <p:cNvSpPr/>
          <p:nvPr/>
        </p:nvSpPr>
        <p:spPr>
          <a:xfrm>
            <a:off x="406837" y="3680202"/>
            <a:ext cx="13908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Segoe UI Semibold (Headings)"/>
                <a:cs typeface="Segoe UI Light" panose="020B0502040204020203" pitchFamily="34" charset="0"/>
              </a:rPr>
              <a:t>Kernel-mode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D42C88-507B-464F-9F41-AA365B8CFDEF}"/>
              </a:ext>
            </a:extLst>
          </p:cNvPr>
          <p:cNvCxnSpPr>
            <a:cxnSpLocks/>
          </p:cNvCxnSpPr>
          <p:nvPr/>
        </p:nvCxnSpPr>
        <p:spPr>
          <a:xfrm>
            <a:off x="4710379" y="4472414"/>
            <a:ext cx="595442" cy="0"/>
          </a:xfrm>
          <a:prstGeom prst="straightConnector1">
            <a:avLst/>
          </a:prstGeom>
          <a:ln w="38100">
            <a:solidFill>
              <a:srgbClr val="FFDF6A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3CB6F05-1802-48D3-A991-585D82D9414D}"/>
              </a:ext>
            </a:extLst>
          </p:cNvPr>
          <p:cNvSpPr/>
          <p:nvPr/>
        </p:nvSpPr>
        <p:spPr>
          <a:xfrm>
            <a:off x="6554767" y="3890235"/>
            <a:ext cx="3180060" cy="10895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latin typeface="Segoe UI Semibold (Headings)"/>
                <a:cs typeface="Segoe UI Light" panose="020B0502040204020203" pitchFamily="34" charset="0"/>
              </a:rPr>
              <a:t>Inspects the newly created files to remove malicious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88F4D8B-5C87-42F0-BF96-809B46313E81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5305821" y="3890235"/>
            <a:ext cx="1248946" cy="544765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0FDD0B7-8035-4417-86BB-D3DC781F4186}"/>
              </a:ext>
            </a:extLst>
          </p:cNvPr>
          <p:cNvSpPr/>
          <p:nvPr/>
        </p:nvSpPr>
        <p:spPr>
          <a:xfrm>
            <a:off x="7067778" y="1090588"/>
            <a:ext cx="2737755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latin typeface="Segoe UI Semibold (Headings)"/>
                <a:cs typeface="Segoe UI Light" panose="020B0502040204020203" pitchFamily="34" charset="0"/>
              </a:rPr>
              <a:t>Inspects the newly created processes to block malicious</a:t>
            </a: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06ACA355-E895-7AF9-F3E3-4272B15877AA}"/>
              </a:ext>
            </a:extLst>
          </p:cNvPr>
          <p:cNvSpPr/>
          <p:nvPr/>
        </p:nvSpPr>
        <p:spPr>
          <a:xfrm rot="13296886" flipV="1">
            <a:off x="4703932" y="-1414495"/>
            <a:ext cx="7058747" cy="7189223"/>
          </a:xfrm>
          <a:prstGeom prst="triangle">
            <a:avLst>
              <a:gd name="adj" fmla="val 49043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B59AE2-78D6-411C-B735-DC3C47A32EB0}"/>
              </a:ext>
            </a:extLst>
          </p:cNvPr>
          <p:cNvSpPr/>
          <p:nvPr/>
        </p:nvSpPr>
        <p:spPr>
          <a:xfrm>
            <a:off x="10194766" y="1566280"/>
            <a:ext cx="1791278" cy="15932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FACA0F-0646-433D-BE83-54DCEDD949E7}"/>
              </a:ext>
            </a:extLst>
          </p:cNvPr>
          <p:cNvSpPr/>
          <p:nvPr/>
        </p:nvSpPr>
        <p:spPr>
          <a:xfrm>
            <a:off x="10042366" y="1413880"/>
            <a:ext cx="1791278" cy="15932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Newly created process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36DED7E-A18C-46DC-85D8-475384E1C745}"/>
              </a:ext>
            </a:extLst>
          </p:cNvPr>
          <p:cNvSpPr/>
          <p:nvPr/>
        </p:nvSpPr>
        <p:spPr>
          <a:xfrm>
            <a:off x="9889966" y="1261480"/>
            <a:ext cx="1791278" cy="15932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Newly created processes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2C0B803-0FA3-4726-9343-E7862766EE80}"/>
              </a:ext>
            </a:extLst>
          </p:cNvPr>
          <p:cNvSpPr/>
          <p:nvPr/>
        </p:nvSpPr>
        <p:spPr>
          <a:xfrm>
            <a:off x="3887922" y="964289"/>
            <a:ext cx="2835798" cy="232276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MsMpEng.exe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5A64A1-C0F1-4B1D-B664-BBCA01CC502A}"/>
              </a:ext>
            </a:extLst>
          </p:cNvPr>
          <p:cNvCxnSpPr>
            <a:cxnSpLocks/>
          </p:cNvCxnSpPr>
          <p:nvPr/>
        </p:nvCxnSpPr>
        <p:spPr>
          <a:xfrm flipH="1">
            <a:off x="6723720" y="2180117"/>
            <a:ext cx="3166246" cy="0"/>
          </a:xfrm>
          <a:prstGeom prst="straightConnector1">
            <a:avLst/>
          </a:prstGeom>
          <a:ln w="38100">
            <a:solidFill>
              <a:srgbClr val="FFDF6A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85F0721-A018-4287-9B3B-721B26057D6D}"/>
              </a:ext>
            </a:extLst>
          </p:cNvPr>
          <p:cNvSpPr/>
          <p:nvPr/>
        </p:nvSpPr>
        <p:spPr>
          <a:xfrm>
            <a:off x="2355659" y="4060603"/>
            <a:ext cx="2392725" cy="870473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WdFilter</a:t>
            </a:r>
            <a:endParaRPr lang="en-US" sz="28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(file-filter)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9C9D0E-8ECF-434C-929B-9FED09479CED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5305821" y="3287049"/>
            <a:ext cx="0" cy="2376516"/>
          </a:xfrm>
          <a:prstGeom prst="straightConnector1">
            <a:avLst/>
          </a:prstGeom>
          <a:ln w="38100">
            <a:solidFill>
              <a:srgbClr val="FFDF6A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F36F2CEB-A84F-4902-8705-3C9E28821E1E}"/>
              </a:ext>
            </a:extLst>
          </p:cNvPr>
          <p:cNvSpPr/>
          <p:nvPr/>
        </p:nvSpPr>
        <p:spPr>
          <a:xfrm>
            <a:off x="390067" y="3624927"/>
            <a:ext cx="11643182" cy="1566062"/>
          </a:xfrm>
          <a:prstGeom prst="rect">
            <a:avLst/>
          </a:prstGeom>
          <a:noFill/>
          <a:ln w="635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7C3171E-FB2B-4FFC-AB43-B45F0AAD62FD}"/>
              </a:ext>
            </a:extLst>
          </p:cNvPr>
          <p:cNvSpPr/>
          <p:nvPr/>
        </p:nvSpPr>
        <p:spPr>
          <a:xfrm>
            <a:off x="4061272" y="5374533"/>
            <a:ext cx="2511299" cy="1068231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FA27D7-2F32-4AE8-BE00-046E2C7F84D6}"/>
              </a:ext>
            </a:extLst>
          </p:cNvPr>
          <p:cNvSpPr/>
          <p:nvPr/>
        </p:nvSpPr>
        <p:spPr>
          <a:xfrm>
            <a:off x="4077075" y="5797555"/>
            <a:ext cx="249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Segoe UI Semibold (Headings)"/>
                <a:cs typeface="Segoe UI Light" panose="020B0502040204020203" pitchFamily="34" charset="0"/>
              </a:rPr>
              <a:t>Files on the disk</a:t>
            </a:r>
          </a:p>
        </p:txBody>
      </p:sp>
    </p:spTree>
    <p:extLst>
      <p:ext uri="{BB962C8B-B14F-4D97-AF65-F5344CB8AC3E}">
        <p14:creationId xmlns:p14="http://schemas.microsoft.com/office/powerpoint/2010/main" val="1373914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383674F9-B37D-44D1-A144-CCC4D66AD151}"/>
              </a:ext>
            </a:extLst>
          </p:cNvPr>
          <p:cNvSpPr/>
          <p:nvPr/>
        </p:nvSpPr>
        <p:spPr>
          <a:xfrm>
            <a:off x="390067" y="3624927"/>
            <a:ext cx="11643182" cy="1566062"/>
          </a:xfrm>
          <a:prstGeom prst="rect">
            <a:avLst/>
          </a:prstGeom>
          <a:noFill/>
          <a:ln w="635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7ACAF4B8-49D3-40D0-BA14-8F81AC5839A5}"/>
              </a:ext>
            </a:extLst>
          </p:cNvPr>
          <p:cNvSpPr/>
          <p:nvPr/>
        </p:nvSpPr>
        <p:spPr>
          <a:xfrm>
            <a:off x="4061272" y="5374533"/>
            <a:ext cx="2511299" cy="1068231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4A4E731-EC97-4C1E-8F39-015DF9D9052D}"/>
              </a:ext>
            </a:extLst>
          </p:cNvPr>
          <p:cNvSpPr/>
          <p:nvPr/>
        </p:nvSpPr>
        <p:spPr>
          <a:xfrm>
            <a:off x="4077075" y="5797555"/>
            <a:ext cx="249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Segoe UI Semibold (Headings)"/>
                <a:cs typeface="Segoe UI Light" panose="020B0502040204020203" pitchFamily="34" charset="0"/>
              </a:rPr>
              <a:t>Files on the disk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8DDCCB4-C4B0-4D54-B55C-21655772329C}"/>
              </a:ext>
            </a:extLst>
          </p:cNvPr>
          <p:cNvSpPr/>
          <p:nvPr/>
        </p:nvSpPr>
        <p:spPr>
          <a:xfrm>
            <a:off x="2355659" y="4060603"/>
            <a:ext cx="2392725" cy="870473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WdFilter</a:t>
            </a:r>
            <a:endParaRPr lang="en-US" sz="28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(file-filter)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7E47AA7-343D-4B0D-BDB8-2DC8EC878B8B}"/>
              </a:ext>
            </a:extLst>
          </p:cNvPr>
          <p:cNvSpPr/>
          <p:nvPr/>
        </p:nvSpPr>
        <p:spPr>
          <a:xfrm>
            <a:off x="390066" y="827999"/>
            <a:ext cx="11643183" cy="2747150"/>
          </a:xfrm>
          <a:prstGeom prst="rect">
            <a:avLst/>
          </a:prstGeom>
          <a:noFill/>
          <a:ln w="6350">
            <a:solidFill>
              <a:srgbClr val="4AE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827998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Defender: Internals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A7706E8-8CD5-4A8E-BC5C-EB04C37815F3}"/>
              </a:ext>
            </a:extLst>
          </p:cNvPr>
          <p:cNvSpPr/>
          <p:nvPr/>
        </p:nvSpPr>
        <p:spPr>
          <a:xfrm>
            <a:off x="386007" y="3244334"/>
            <a:ext cx="1218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Segoe UI Semibold (Headings)"/>
                <a:cs typeface="Segoe UI Light" panose="020B0502040204020203" pitchFamily="34" charset="0"/>
              </a:rPr>
              <a:t>User-mode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5EF1C56-E351-46A0-BE88-41802D42AE0B}"/>
              </a:ext>
            </a:extLst>
          </p:cNvPr>
          <p:cNvSpPr/>
          <p:nvPr/>
        </p:nvSpPr>
        <p:spPr>
          <a:xfrm>
            <a:off x="406837" y="3680202"/>
            <a:ext cx="13908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Segoe UI Semibold (Headings)"/>
                <a:cs typeface="Segoe UI Light" panose="020B0502040204020203" pitchFamily="34" charset="0"/>
              </a:rPr>
              <a:t>Kernel-mode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9C9D0E-8ECF-434C-929B-9FED09479CED}"/>
              </a:ext>
            </a:extLst>
          </p:cNvPr>
          <p:cNvCxnSpPr>
            <a:cxnSpLocks/>
          </p:cNvCxnSpPr>
          <p:nvPr/>
        </p:nvCxnSpPr>
        <p:spPr>
          <a:xfrm flipV="1">
            <a:off x="5305821" y="3030373"/>
            <a:ext cx="0" cy="2633192"/>
          </a:xfrm>
          <a:prstGeom prst="straightConnector1">
            <a:avLst/>
          </a:prstGeom>
          <a:ln w="38100">
            <a:solidFill>
              <a:srgbClr val="FFDF6A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D42C88-507B-464F-9F41-AA365B8CFDEF}"/>
              </a:ext>
            </a:extLst>
          </p:cNvPr>
          <p:cNvCxnSpPr>
            <a:cxnSpLocks/>
          </p:cNvCxnSpPr>
          <p:nvPr/>
        </p:nvCxnSpPr>
        <p:spPr>
          <a:xfrm>
            <a:off x="4710379" y="4472414"/>
            <a:ext cx="595442" cy="0"/>
          </a:xfrm>
          <a:prstGeom prst="straightConnector1">
            <a:avLst/>
          </a:prstGeom>
          <a:ln w="38100">
            <a:solidFill>
              <a:srgbClr val="FFDF6A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3CB6F05-1802-48D3-A991-585D82D9414D}"/>
              </a:ext>
            </a:extLst>
          </p:cNvPr>
          <p:cNvSpPr/>
          <p:nvPr/>
        </p:nvSpPr>
        <p:spPr>
          <a:xfrm>
            <a:off x="6554767" y="3890235"/>
            <a:ext cx="3180060" cy="10895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latin typeface="Segoe UI Semibold (Headings)"/>
                <a:cs typeface="Segoe UI Light" panose="020B0502040204020203" pitchFamily="34" charset="0"/>
              </a:rPr>
              <a:t>Inspects the newly created files to remove malicious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88F4D8B-5C87-42F0-BF96-809B46313E81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5305821" y="3890235"/>
            <a:ext cx="1248946" cy="544765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2CD5146-A1A4-06B9-3CD9-FD79E0977339}"/>
              </a:ext>
            </a:extLst>
          </p:cNvPr>
          <p:cNvSpPr/>
          <p:nvPr/>
        </p:nvSpPr>
        <p:spPr>
          <a:xfrm>
            <a:off x="10333666" y="1566280"/>
            <a:ext cx="1545191" cy="15932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E14D80-BFAD-2F3C-E463-391141707376}"/>
              </a:ext>
            </a:extLst>
          </p:cNvPr>
          <p:cNvSpPr/>
          <p:nvPr/>
        </p:nvSpPr>
        <p:spPr>
          <a:xfrm>
            <a:off x="10181266" y="1413880"/>
            <a:ext cx="1545191" cy="15932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Newly created process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7682DDE-2DB3-9A64-E1FE-3173B36BAAD5}"/>
              </a:ext>
            </a:extLst>
          </p:cNvPr>
          <p:cNvSpPr/>
          <p:nvPr/>
        </p:nvSpPr>
        <p:spPr>
          <a:xfrm>
            <a:off x="10028866" y="1261480"/>
            <a:ext cx="1545191" cy="15932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Newly created processes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ADB41F1-2249-32E6-441D-6A5F8C5A2C7D}"/>
              </a:ext>
            </a:extLst>
          </p:cNvPr>
          <p:cNvSpPr/>
          <p:nvPr/>
        </p:nvSpPr>
        <p:spPr>
          <a:xfrm>
            <a:off x="7183528" y="1090588"/>
            <a:ext cx="2737755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latin typeface="Segoe UI Semibold (Headings)"/>
                <a:cs typeface="Segoe UI Light" panose="020B0502040204020203" pitchFamily="34" charset="0"/>
              </a:rPr>
              <a:t>Inspects the newly created processes to block malicious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20A0A8F-DB8D-4905-B90E-DF18B369350A}"/>
              </a:ext>
            </a:extLst>
          </p:cNvPr>
          <p:cNvCxnSpPr>
            <a:cxnSpLocks/>
          </p:cNvCxnSpPr>
          <p:nvPr/>
        </p:nvCxnSpPr>
        <p:spPr>
          <a:xfrm flipH="1">
            <a:off x="6463602" y="2180117"/>
            <a:ext cx="3580730" cy="0"/>
          </a:xfrm>
          <a:prstGeom prst="straightConnector1">
            <a:avLst/>
          </a:prstGeom>
          <a:ln w="38100">
            <a:solidFill>
              <a:srgbClr val="FFDF6A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D70B458-3C0D-7697-C60A-E3A8ECA7888E}"/>
              </a:ext>
            </a:extLst>
          </p:cNvPr>
          <p:cNvSpPr/>
          <p:nvPr/>
        </p:nvSpPr>
        <p:spPr>
          <a:xfrm>
            <a:off x="240793" y="740781"/>
            <a:ext cx="11951208" cy="589712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C8FADAB-4E95-F467-5294-01701125C713}"/>
              </a:ext>
            </a:extLst>
          </p:cNvPr>
          <p:cNvSpPr/>
          <p:nvPr/>
        </p:nvSpPr>
        <p:spPr>
          <a:xfrm>
            <a:off x="6797428" y="940404"/>
            <a:ext cx="5153780" cy="233906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06169A23-BB45-959A-40E3-0353CA333179}"/>
              </a:ext>
            </a:extLst>
          </p:cNvPr>
          <p:cNvSpPr/>
          <p:nvPr/>
        </p:nvSpPr>
        <p:spPr>
          <a:xfrm rot="8303114" flipH="1" flipV="1">
            <a:off x="-1258656" y="-626848"/>
            <a:ext cx="7058747" cy="7189223"/>
          </a:xfrm>
          <a:prstGeom prst="triangle">
            <a:avLst>
              <a:gd name="adj" fmla="val 49043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E3D2B5-6E8E-44BF-9DAB-D38097B101D7}"/>
              </a:ext>
            </a:extLst>
          </p:cNvPr>
          <p:cNvSpPr/>
          <p:nvPr/>
        </p:nvSpPr>
        <p:spPr>
          <a:xfrm>
            <a:off x="582776" y="1776123"/>
            <a:ext cx="2983213" cy="1089529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latin typeface="Segoe UI Semibold (Headings)"/>
                <a:cs typeface="Segoe UI Light" panose="020B0502040204020203" pitchFamily="34" charset="0"/>
              </a:rPr>
              <a:t>The core of AV detection includes</a:t>
            </a:r>
            <a:br>
              <a:rPr lang="en-US" sz="2400" b="1" dirty="0">
                <a:latin typeface="Segoe UI Semibold (Headings)"/>
                <a:cs typeface="Segoe UI Light" panose="020B0502040204020203" pitchFamily="34" charset="0"/>
              </a:rPr>
            </a:br>
            <a:r>
              <a:rPr lang="en-US" sz="2400" b="1" dirty="0">
                <a:latin typeface="Segoe UI Semibold (Headings)"/>
                <a:cs typeface="Segoe UI Light" panose="020B0502040204020203" pitchFamily="34" charset="0"/>
              </a:rPr>
              <a:t>45,000+ functions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5D639E5-A4A5-41FC-B81A-71E9A2E430A0}"/>
              </a:ext>
            </a:extLst>
          </p:cNvPr>
          <p:cNvSpPr/>
          <p:nvPr/>
        </p:nvSpPr>
        <p:spPr>
          <a:xfrm>
            <a:off x="3887922" y="964289"/>
            <a:ext cx="2835798" cy="232276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MsMpEng.exe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DDB5505-F01F-48FE-866A-DD7C5AD7B718}"/>
              </a:ext>
            </a:extLst>
          </p:cNvPr>
          <p:cNvSpPr/>
          <p:nvPr/>
        </p:nvSpPr>
        <p:spPr>
          <a:xfrm>
            <a:off x="4143700" y="1539240"/>
            <a:ext cx="2375927" cy="1627026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MpEngine.dll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E974D78-0A3D-4795-8ECE-F6D7218F9891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3565989" y="2320888"/>
            <a:ext cx="807471" cy="353417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3AB443A-41DF-0B58-C3FF-78B14EAB9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563" y="1920241"/>
            <a:ext cx="1540515" cy="130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469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0979B5C8-D9A9-4932-B951-D3D1196DCE3E}"/>
              </a:ext>
            </a:extLst>
          </p:cNvPr>
          <p:cNvSpPr/>
          <p:nvPr/>
        </p:nvSpPr>
        <p:spPr>
          <a:xfrm>
            <a:off x="10194766" y="1566280"/>
            <a:ext cx="1791278" cy="15932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26FA8D7-48D8-4B44-AA3F-B405EB469F1D}"/>
              </a:ext>
            </a:extLst>
          </p:cNvPr>
          <p:cNvSpPr/>
          <p:nvPr/>
        </p:nvSpPr>
        <p:spPr>
          <a:xfrm>
            <a:off x="10042366" y="1413880"/>
            <a:ext cx="1791278" cy="15932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Newly created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827998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Defender: Internals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80426E-4B6A-4E24-B45D-3EC83F8B4B30}"/>
              </a:ext>
            </a:extLst>
          </p:cNvPr>
          <p:cNvSpPr/>
          <p:nvPr/>
        </p:nvSpPr>
        <p:spPr>
          <a:xfrm>
            <a:off x="3887922" y="964289"/>
            <a:ext cx="2835798" cy="232276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MsMpEng.exe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B940840-C430-41BB-969E-C4FFCD823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352" b="11905"/>
          <a:stretch/>
        </p:blipFill>
        <p:spPr>
          <a:xfrm>
            <a:off x="4605430" y="2213037"/>
            <a:ext cx="1376939" cy="946544"/>
          </a:xfrm>
          <a:prstGeom prst="rect">
            <a:avLst/>
          </a:prstGeom>
        </p:spPr>
      </p:pic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5B886BD4-E0DE-4ACE-A063-569F12447C2B}"/>
              </a:ext>
            </a:extLst>
          </p:cNvPr>
          <p:cNvSpPr/>
          <p:nvPr/>
        </p:nvSpPr>
        <p:spPr>
          <a:xfrm>
            <a:off x="4061272" y="5374533"/>
            <a:ext cx="2511299" cy="1068231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DEE1545-2383-4E15-9C81-402C3D9EAD2C}"/>
              </a:ext>
            </a:extLst>
          </p:cNvPr>
          <p:cNvCxnSpPr>
            <a:cxnSpLocks/>
          </p:cNvCxnSpPr>
          <p:nvPr/>
        </p:nvCxnSpPr>
        <p:spPr>
          <a:xfrm flipV="1">
            <a:off x="5305821" y="3545843"/>
            <a:ext cx="0" cy="2117722"/>
          </a:xfrm>
          <a:prstGeom prst="straightConnector1">
            <a:avLst/>
          </a:prstGeom>
          <a:ln w="38100">
            <a:solidFill>
              <a:srgbClr val="FFDF6A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DF13845-A379-465A-B292-1102F31F18D0}"/>
              </a:ext>
            </a:extLst>
          </p:cNvPr>
          <p:cNvSpPr/>
          <p:nvPr/>
        </p:nvSpPr>
        <p:spPr>
          <a:xfrm>
            <a:off x="4077075" y="5797555"/>
            <a:ext cx="249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Segoe UI Semibold (Headings)"/>
                <a:cs typeface="Segoe UI Light" panose="020B0502040204020203" pitchFamily="34" charset="0"/>
              </a:rPr>
              <a:t>Files on the disk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C543A00-1AA9-46BD-8BB8-8615D253FE28}"/>
              </a:ext>
            </a:extLst>
          </p:cNvPr>
          <p:cNvSpPr/>
          <p:nvPr/>
        </p:nvSpPr>
        <p:spPr>
          <a:xfrm>
            <a:off x="9889966" y="1261480"/>
            <a:ext cx="1791278" cy="15932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Newly created processes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20A0A8F-DB8D-4905-B90E-DF18B369350A}"/>
              </a:ext>
            </a:extLst>
          </p:cNvPr>
          <p:cNvCxnSpPr>
            <a:cxnSpLocks/>
          </p:cNvCxnSpPr>
          <p:nvPr/>
        </p:nvCxnSpPr>
        <p:spPr>
          <a:xfrm flipH="1" flipV="1">
            <a:off x="6988630" y="2159661"/>
            <a:ext cx="2901336" cy="20456"/>
          </a:xfrm>
          <a:prstGeom prst="straightConnector1">
            <a:avLst/>
          </a:prstGeom>
          <a:ln w="38100">
            <a:solidFill>
              <a:srgbClr val="FFDF6A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5D70D3C-92C8-4517-86A1-7BFF465D7325}"/>
              </a:ext>
            </a:extLst>
          </p:cNvPr>
          <p:cNvSpPr/>
          <p:nvPr/>
        </p:nvSpPr>
        <p:spPr>
          <a:xfrm>
            <a:off x="3688080" y="827999"/>
            <a:ext cx="3205164" cy="2621274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0A603A-CBCC-4670-9876-B15893CE6833}"/>
              </a:ext>
            </a:extLst>
          </p:cNvPr>
          <p:cNvSpPr/>
          <p:nvPr/>
        </p:nvSpPr>
        <p:spPr>
          <a:xfrm>
            <a:off x="2355659" y="4060603"/>
            <a:ext cx="2392725" cy="870473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WdFilter</a:t>
            </a:r>
            <a:endParaRPr lang="en-US" sz="28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(file-filter)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7161A12-E38B-41FA-9878-28E4B9C4B682}"/>
              </a:ext>
            </a:extLst>
          </p:cNvPr>
          <p:cNvCxnSpPr>
            <a:cxnSpLocks/>
          </p:cNvCxnSpPr>
          <p:nvPr/>
        </p:nvCxnSpPr>
        <p:spPr>
          <a:xfrm>
            <a:off x="4710379" y="4472414"/>
            <a:ext cx="595442" cy="0"/>
          </a:xfrm>
          <a:prstGeom prst="straightConnector1">
            <a:avLst/>
          </a:prstGeom>
          <a:ln w="38100">
            <a:solidFill>
              <a:srgbClr val="FFDF6A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ross 6">
            <a:extLst>
              <a:ext uri="{FF2B5EF4-FFF2-40B4-BE49-F238E27FC236}">
                <a16:creationId xmlns:a16="http://schemas.microsoft.com/office/drawing/2014/main" id="{5908BDF4-8F13-B8B3-4A4E-0A8ECA038541}"/>
              </a:ext>
            </a:extLst>
          </p:cNvPr>
          <p:cNvSpPr/>
          <p:nvPr/>
        </p:nvSpPr>
        <p:spPr>
          <a:xfrm rot="2339238">
            <a:off x="5031501" y="3201836"/>
            <a:ext cx="548640" cy="548640"/>
          </a:xfrm>
          <a:prstGeom prst="plus">
            <a:avLst>
              <a:gd name="adj" fmla="val 4264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EA844350-EB13-F89A-B4E9-48B33CDAD0B6}"/>
              </a:ext>
            </a:extLst>
          </p:cNvPr>
          <p:cNvSpPr/>
          <p:nvPr/>
        </p:nvSpPr>
        <p:spPr>
          <a:xfrm rot="2339238">
            <a:off x="6726506" y="1915821"/>
            <a:ext cx="548640" cy="548640"/>
          </a:xfrm>
          <a:prstGeom prst="plus">
            <a:avLst>
              <a:gd name="adj" fmla="val 4264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8F5B697-DE57-DDA3-A376-F31096DB6F2F}"/>
              </a:ext>
            </a:extLst>
          </p:cNvPr>
          <p:cNvSpPr/>
          <p:nvPr/>
        </p:nvSpPr>
        <p:spPr>
          <a:xfrm>
            <a:off x="2655205" y="1949638"/>
            <a:ext cx="1012387" cy="333542"/>
          </a:xfrm>
          <a:prstGeom prst="rightArrow">
            <a:avLst>
              <a:gd name="adj1" fmla="val 50000"/>
              <a:gd name="adj2" fmla="val 10055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FCE5DDD-4512-6442-160B-0312532B9C15}"/>
              </a:ext>
            </a:extLst>
          </p:cNvPr>
          <p:cNvGrpSpPr/>
          <p:nvPr/>
        </p:nvGrpSpPr>
        <p:grpSpPr>
          <a:xfrm>
            <a:off x="1537676" y="1359031"/>
            <a:ext cx="1248268" cy="1248268"/>
            <a:chOff x="1377344" y="1509951"/>
            <a:chExt cx="1248268" cy="124826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AB001A1-A0C0-22F1-AEF4-9EE7EBC04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7344" y="1509951"/>
              <a:ext cx="1248268" cy="124826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FBD5AF9-ECDE-E7C5-EA43-FE61FD0C2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6058" y="2035446"/>
              <a:ext cx="91440" cy="9144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82E7E3E-FA8B-046B-F8F8-5B3A9EDA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1128" y="2034229"/>
              <a:ext cx="91440" cy="9144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4CD6FE5-80E4-248B-7751-A9A3E2FE7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04901">
            <a:off x="4365031" y="1405739"/>
            <a:ext cx="1865878" cy="186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6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indefinite" autoRev="1" fill="hold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0" p14:bounceEnd="3000">
                                          <p:cBhvr>
                                            <p:cTn id="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21" presetClass="entr" presetSubtype="1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9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0">
                                          <p:cBhvr>
                                            <p:cTn id="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21" presetClass="entr" presetSubtype="1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9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D5A694D-8766-256E-698E-39E6DFC6E804}"/>
              </a:ext>
            </a:extLst>
          </p:cNvPr>
          <p:cNvGrpSpPr/>
          <p:nvPr/>
        </p:nvGrpSpPr>
        <p:grpSpPr>
          <a:xfrm>
            <a:off x="762000" y="343099"/>
            <a:ext cx="10549127" cy="2367843"/>
            <a:chOff x="696607" y="409587"/>
            <a:chExt cx="10798785" cy="236784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B23F5FC-B551-3CD5-2072-6D74A929C324}"/>
                </a:ext>
              </a:extLst>
            </p:cNvPr>
            <p:cNvGrpSpPr/>
            <p:nvPr/>
          </p:nvGrpSpPr>
          <p:grpSpPr>
            <a:xfrm>
              <a:off x="696607" y="409587"/>
              <a:ext cx="10798785" cy="2367843"/>
              <a:chOff x="809645" y="645398"/>
              <a:chExt cx="10798785" cy="2367843"/>
            </a:xfrm>
          </p:grpSpPr>
          <p:sp>
            <p:nvSpPr>
              <p:cNvPr id="12" name="Thought Bubble: Cloud 11">
                <a:extLst>
                  <a:ext uri="{FF2B5EF4-FFF2-40B4-BE49-F238E27FC236}">
                    <a16:creationId xmlns:a16="http://schemas.microsoft.com/office/drawing/2014/main" id="{37BD4DB5-0837-C3B1-76FB-2FF365CEC10F}"/>
                  </a:ext>
                </a:extLst>
              </p:cNvPr>
              <p:cNvSpPr/>
              <p:nvPr/>
            </p:nvSpPr>
            <p:spPr>
              <a:xfrm rot="150913">
                <a:off x="809645" y="645398"/>
                <a:ext cx="10798785" cy="2367843"/>
              </a:xfrm>
              <a:prstGeom prst="cloudCallout">
                <a:avLst>
                  <a:gd name="adj1" fmla="val -27331"/>
                  <a:gd name="adj2" fmla="val 100061"/>
                </a:avLst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ctr" defTabSz="914400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FFCA08">
                      <a:lumMod val="75000"/>
                    </a:srgbClr>
                  </a:buClr>
                  <a:buSzPct val="85000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4FA9E97-CB31-4881-B8B1-3572E06C98F8}"/>
                  </a:ext>
                </a:extLst>
              </p:cNvPr>
              <p:cNvSpPr/>
              <p:nvPr/>
            </p:nvSpPr>
            <p:spPr>
              <a:xfrm>
                <a:off x="9278111" y="1907159"/>
                <a:ext cx="1034931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FCA8E94-6FD2-7DF3-C7B4-D432B1BECEF7}"/>
                  </a:ext>
                </a:extLst>
              </p:cNvPr>
              <p:cNvSpPr/>
              <p:nvPr/>
            </p:nvSpPr>
            <p:spPr>
              <a:xfrm>
                <a:off x="2323091" y="1907160"/>
                <a:ext cx="305809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ECB608-F7CC-0781-ED98-3AC422D308E9}"/>
                </a:ext>
              </a:extLst>
            </p:cNvPr>
            <p:cNvSpPr/>
            <p:nvPr/>
          </p:nvSpPr>
          <p:spPr>
            <a:xfrm>
              <a:off x="1219200" y="1463040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C8C4E2-70D5-01F7-754F-20DCD7D6E576}"/>
                </a:ext>
              </a:extLst>
            </p:cNvPr>
            <p:cNvSpPr/>
            <p:nvPr/>
          </p:nvSpPr>
          <p:spPr>
            <a:xfrm>
              <a:off x="10334502" y="1360905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47E97-3E81-459B-9EE8-79CDC2E76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8FD6E1-A1BD-49AF-A6B9-A40901747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16" y="912368"/>
            <a:ext cx="10961124" cy="12319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Mandatory Integrity Control: Intro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ABC00-06F2-1A1B-B351-74114EF7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27952" flipH="1">
            <a:off x="913666" y="3693430"/>
            <a:ext cx="2689679" cy="279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63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9E20FA-30C9-4374-A638-B9C4111AC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" t="27207" r="33356" b="8801"/>
          <a:stretch/>
        </p:blipFill>
        <p:spPr>
          <a:xfrm>
            <a:off x="5619454" y="1725168"/>
            <a:ext cx="6237266" cy="32995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8EE96F-3C5C-4742-ABEE-503A8F0C7FCC}"/>
              </a:ext>
            </a:extLst>
          </p:cNvPr>
          <p:cNvSpPr/>
          <p:nvPr/>
        </p:nvSpPr>
        <p:spPr>
          <a:xfrm>
            <a:off x="240792" y="6397990"/>
            <a:ext cx="103264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* </a:t>
            </a:r>
            <a:r>
              <a:rPr lang="en-US" dirty="0" err="1"/>
              <a:t>MicEnum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www.elevenpaths.com/innovation-labs/technologies/micenum</a:t>
            </a:r>
            <a:r>
              <a:rPr lang="en-US" dirty="0"/>
              <a:t> 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0E2A62B9-3D8F-41ED-8E74-77B5023F8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AD81BBA6-44A4-685A-3213-B28C34F08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440" y="0"/>
            <a:ext cx="10043160" cy="1045451"/>
          </a:xfrm>
        </p:spPr>
        <p:txBody>
          <a:bodyPr>
            <a:normAutofit/>
          </a:bodyPr>
          <a:lstStyle/>
          <a:p>
            <a:r>
              <a:rPr lang="en-US" cap="none" dirty="0"/>
              <a:t>MIC: Integrity Levels of files and folders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3BC1F7-5221-7701-626D-7E969005C8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2" t="1578" b="-1"/>
          <a:stretch/>
        </p:blipFill>
        <p:spPr>
          <a:xfrm>
            <a:off x="335280" y="1725168"/>
            <a:ext cx="4771138" cy="328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67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B1016F-0A65-4D55-9214-F46A9947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EE8744-B4C4-4C1B-AD82-F16B25E0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F3C1C-E914-6782-9C76-FF9A6D727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"/>
            <a:ext cx="12192000" cy="6715125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28C75B49-5094-56E2-EE3A-0192FDE2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3841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863AFB-D026-91C1-73B4-E70391558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1551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ED33F0-BA4B-965D-2C45-3A12A5D1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7F009B7-C8C7-12EF-4EB2-2789EFB7F21B}"/>
              </a:ext>
            </a:extLst>
          </p:cNvPr>
          <p:cNvSpPr/>
          <p:nvPr/>
        </p:nvSpPr>
        <p:spPr>
          <a:xfrm>
            <a:off x="5791200" y="1668780"/>
            <a:ext cx="1645920" cy="1802130"/>
          </a:xfrm>
          <a:custGeom>
            <a:avLst/>
            <a:gdLst>
              <a:gd name="connsiteX0" fmla="*/ 0 w 1706880"/>
              <a:gd name="connsiteY0" fmla="*/ 0 h 1844040"/>
              <a:gd name="connsiteX1" fmla="*/ 1676400 w 1706880"/>
              <a:gd name="connsiteY1" fmla="*/ 0 h 1844040"/>
              <a:gd name="connsiteX2" fmla="*/ 1676400 w 1706880"/>
              <a:gd name="connsiteY2" fmla="*/ 0 h 1844040"/>
              <a:gd name="connsiteX3" fmla="*/ 1706880 w 1706880"/>
              <a:gd name="connsiteY3" fmla="*/ 1844040 h 18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880" h="1844040">
                <a:moveTo>
                  <a:pt x="0" y="0"/>
                </a:moveTo>
                <a:lnTo>
                  <a:pt x="1676400" y="0"/>
                </a:lnTo>
                <a:lnTo>
                  <a:pt x="1676400" y="0"/>
                </a:lnTo>
                <a:lnTo>
                  <a:pt x="1706880" y="1844040"/>
                </a:lnTo>
              </a:path>
            </a:pathLst>
          </a:custGeom>
          <a:noFill/>
          <a:ln w="190500">
            <a:solidFill>
              <a:srgbClr val="FFFF00">
                <a:alpha val="85000"/>
              </a:srgbClr>
            </a:solidFill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8695224-1371-B2D2-180A-1E974F0D7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64910"/>
            <a:ext cx="10058400" cy="782320"/>
          </a:xfrm>
        </p:spPr>
        <p:txBody>
          <a:bodyPr>
            <a:normAutofit fontScale="90000"/>
          </a:bodyPr>
          <a:lstStyle/>
          <a:p>
            <a:r>
              <a:rPr lang="en-US" dirty="0"/>
              <a:t>Defender TRIES TO open a file</a:t>
            </a:r>
          </a:p>
        </p:txBody>
      </p:sp>
    </p:spTree>
    <p:extLst>
      <p:ext uri="{BB962C8B-B14F-4D97-AF65-F5344CB8AC3E}">
        <p14:creationId xmlns:p14="http://schemas.microsoft.com/office/powerpoint/2010/main" val="2130273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4DA0E6-19F3-887B-160A-83EE9984B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1551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ED33F0-BA4B-965D-2C45-3A12A5D1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8F16CC8-9DED-837F-D864-69EE00523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64910"/>
            <a:ext cx="10058400" cy="782320"/>
          </a:xfrm>
        </p:spPr>
        <p:txBody>
          <a:bodyPr>
            <a:normAutofit fontScale="90000"/>
          </a:bodyPr>
          <a:lstStyle/>
          <a:p>
            <a:r>
              <a:rPr lang="en-US" dirty="0"/>
              <a:t>Defender TRIES TO open a file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21D5096-8C47-57C4-0DB7-A1758FB0088D}"/>
              </a:ext>
            </a:extLst>
          </p:cNvPr>
          <p:cNvSpPr/>
          <p:nvPr/>
        </p:nvSpPr>
        <p:spPr>
          <a:xfrm>
            <a:off x="5782802" y="1659987"/>
            <a:ext cx="3775725" cy="4399437"/>
          </a:xfrm>
          <a:custGeom>
            <a:avLst/>
            <a:gdLst>
              <a:gd name="connsiteX0" fmla="*/ 0 w 3779983"/>
              <a:gd name="connsiteY0" fmla="*/ 10633 h 4444409"/>
              <a:gd name="connsiteX1" fmla="*/ 1733107 w 3779983"/>
              <a:gd name="connsiteY1" fmla="*/ 0 h 4444409"/>
              <a:gd name="connsiteX2" fmla="*/ 1733107 w 3779983"/>
              <a:gd name="connsiteY2" fmla="*/ 0 h 4444409"/>
              <a:gd name="connsiteX3" fmla="*/ 1733107 w 3779983"/>
              <a:gd name="connsiteY3" fmla="*/ 1860698 h 4444409"/>
              <a:gd name="connsiteX4" fmla="*/ 2785730 w 3779983"/>
              <a:gd name="connsiteY4" fmla="*/ 2349795 h 4444409"/>
              <a:gd name="connsiteX5" fmla="*/ 2934586 w 3779983"/>
              <a:gd name="connsiteY5" fmla="*/ 3200400 h 4444409"/>
              <a:gd name="connsiteX6" fmla="*/ 3678865 w 3779983"/>
              <a:gd name="connsiteY6" fmla="*/ 3636335 h 4444409"/>
              <a:gd name="connsiteX7" fmla="*/ 3753293 w 3779983"/>
              <a:gd name="connsiteY7" fmla="*/ 4444409 h 444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79983" h="4444409">
                <a:moveTo>
                  <a:pt x="0" y="10633"/>
                </a:moveTo>
                <a:lnTo>
                  <a:pt x="1733107" y="0"/>
                </a:lnTo>
                <a:lnTo>
                  <a:pt x="1733107" y="0"/>
                </a:lnTo>
                <a:cubicBezTo>
                  <a:pt x="1733107" y="310116"/>
                  <a:pt x="1557670" y="1469066"/>
                  <a:pt x="1733107" y="1860698"/>
                </a:cubicBezTo>
                <a:cubicBezTo>
                  <a:pt x="1908544" y="2252330"/>
                  <a:pt x="2585484" y="2126511"/>
                  <a:pt x="2785730" y="2349795"/>
                </a:cubicBezTo>
                <a:cubicBezTo>
                  <a:pt x="2985977" y="2573079"/>
                  <a:pt x="2785730" y="2985977"/>
                  <a:pt x="2934586" y="3200400"/>
                </a:cubicBezTo>
                <a:cubicBezTo>
                  <a:pt x="3083442" y="3414823"/>
                  <a:pt x="3542414" y="3429000"/>
                  <a:pt x="3678865" y="3636335"/>
                </a:cubicBezTo>
                <a:cubicBezTo>
                  <a:pt x="3815316" y="3843670"/>
                  <a:pt x="3784304" y="4144039"/>
                  <a:pt x="3753293" y="4444409"/>
                </a:cubicBezTo>
              </a:path>
            </a:pathLst>
          </a:custGeom>
          <a:noFill/>
          <a:ln w="190500">
            <a:solidFill>
              <a:srgbClr val="FFFF00">
                <a:alpha val="85000"/>
              </a:srgbClr>
            </a:solidFill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959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D27EA3-A9DF-DC6A-6442-911373043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2192000" cy="61551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ED33F0-BA4B-965D-2C45-3A12A5D1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8F16CC8-9DED-837F-D864-69EE00523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64910"/>
            <a:ext cx="10058400" cy="782320"/>
          </a:xfrm>
        </p:spPr>
        <p:txBody>
          <a:bodyPr>
            <a:normAutofit fontScale="90000"/>
          </a:bodyPr>
          <a:lstStyle/>
          <a:p>
            <a:r>
              <a:rPr lang="en-US" dirty="0"/>
              <a:t>Defender </a:t>
            </a:r>
            <a:r>
              <a:rPr lang="en-US" dirty="0">
                <a:highlight>
                  <a:srgbClr val="FF0000"/>
                </a:highlight>
              </a:rPr>
              <a:t>FAILS</a:t>
            </a:r>
            <a:r>
              <a:rPr lang="en-US" dirty="0"/>
              <a:t> TO open a file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7774C80-5A44-CFD0-7363-02FF46D6F5E8}"/>
              </a:ext>
            </a:extLst>
          </p:cNvPr>
          <p:cNvSpPr/>
          <p:nvPr/>
        </p:nvSpPr>
        <p:spPr>
          <a:xfrm>
            <a:off x="5783757" y="1684977"/>
            <a:ext cx="1715847" cy="4356159"/>
          </a:xfrm>
          <a:custGeom>
            <a:avLst/>
            <a:gdLst>
              <a:gd name="connsiteX0" fmla="*/ 0 w 1808404"/>
              <a:gd name="connsiteY0" fmla="*/ 0 h 4401879"/>
              <a:gd name="connsiteX1" fmla="*/ 1733107 w 1808404"/>
              <a:gd name="connsiteY1" fmla="*/ 10633 h 4401879"/>
              <a:gd name="connsiteX2" fmla="*/ 1733107 w 1808404"/>
              <a:gd name="connsiteY2" fmla="*/ 10633 h 4401879"/>
              <a:gd name="connsiteX3" fmla="*/ 1743740 w 1808404"/>
              <a:gd name="connsiteY3" fmla="*/ 1786270 h 4401879"/>
              <a:gd name="connsiteX4" fmla="*/ 829340 w 1808404"/>
              <a:gd name="connsiteY4" fmla="*/ 2402958 h 4401879"/>
              <a:gd name="connsiteX5" fmla="*/ 723014 w 1808404"/>
              <a:gd name="connsiteY5" fmla="*/ 4401879 h 440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404" h="4401879">
                <a:moveTo>
                  <a:pt x="0" y="0"/>
                </a:moveTo>
                <a:lnTo>
                  <a:pt x="1733107" y="10633"/>
                </a:lnTo>
                <a:lnTo>
                  <a:pt x="1733107" y="10633"/>
                </a:lnTo>
                <a:cubicBezTo>
                  <a:pt x="1734879" y="306573"/>
                  <a:pt x="1894368" y="1387549"/>
                  <a:pt x="1743740" y="1786270"/>
                </a:cubicBezTo>
                <a:cubicBezTo>
                  <a:pt x="1593112" y="2184991"/>
                  <a:pt x="999461" y="1967023"/>
                  <a:pt x="829340" y="2402958"/>
                </a:cubicBezTo>
                <a:cubicBezTo>
                  <a:pt x="659219" y="2838893"/>
                  <a:pt x="691116" y="3620386"/>
                  <a:pt x="723014" y="4401879"/>
                </a:cubicBezTo>
              </a:path>
            </a:pathLst>
          </a:custGeom>
          <a:noFill/>
          <a:ln w="190500">
            <a:solidFill>
              <a:srgbClr val="FF0000">
                <a:alpha val="85000"/>
              </a:srgbClr>
            </a:solidFill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032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36F9ED-5BF6-15A1-597C-75486C1F8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829" y="772594"/>
            <a:ext cx="11294225" cy="486918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Patching MIC isolates Windows Defender from filesystem.</a:t>
            </a:r>
            <a:br>
              <a:rPr lang="en-US" dirty="0"/>
            </a:br>
            <a:r>
              <a:rPr lang="en-US" dirty="0"/>
              <a:t>Windows Defender cannot remove malware files from the disk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Patching MIC is not enough to prevent Windows Defender from reading process memory. </a:t>
            </a:r>
            <a:br>
              <a:rPr lang="en-US" dirty="0"/>
            </a:br>
            <a:r>
              <a:rPr lang="en-US" dirty="0"/>
              <a:t>Windows Defender can still detect malware in memory. </a:t>
            </a:r>
            <a:endParaRPr lang="ru-RU" dirty="0"/>
          </a:p>
          <a:p>
            <a:r>
              <a:rPr lang="en-US" dirty="0"/>
              <a:t>Launching malware app fails with status	STATUS_VIRUS_INFECTED (0xC0000906)</a:t>
            </a:r>
            <a:br>
              <a:rPr lang="ru-RU" dirty="0"/>
            </a:br>
            <a:r>
              <a:rPr lang="en-US" dirty="0"/>
              <a:t>	that is returned by AV to block running malware app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941597-C8E0-9DC5-EBF5-C209E21D3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815"/>
            <a:ext cx="10058400" cy="956128"/>
          </a:xfrm>
        </p:spPr>
        <p:txBody>
          <a:bodyPr/>
          <a:lstStyle/>
          <a:p>
            <a:r>
              <a:rPr lang="en-US" dirty="0"/>
              <a:t>Summary of MIC patching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C551AAE2-B18C-4539-8A8F-FDA24A8AC4CB}"/>
              </a:ext>
            </a:extLst>
          </p:cNvPr>
          <p:cNvSpPr/>
          <p:nvPr/>
        </p:nvSpPr>
        <p:spPr>
          <a:xfrm>
            <a:off x="1685544" y="5641774"/>
            <a:ext cx="9945624" cy="1044892"/>
          </a:xfrm>
          <a:prstGeom prst="wedgeEllipseCallout">
            <a:avLst>
              <a:gd name="adj1" fmla="val 46205"/>
              <a:gd name="adj2" fmla="val 75083"/>
            </a:avLst>
          </a:prstGeom>
          <a:solidFill>
            <a:srgbClr val="0000CC"/>
          </a:solidFill>
          <a:ln w="2222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600" dirty="0">
                <a:solidFill>
                  <a:schemeClr val="tx1"/>
                </a:solidFill>
              </a:rPr>
              <a:t>Which driver returns this status?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BF97678F-F427-EBE2-33CD-146E2C3A1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EFE958-EE25-491B-B5D8-11B466E8C9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3" t="22024" r="50923" b="34716"/>
          <a:stretch/>
        </p:blipFill>
        <p:spPr>
          <a:xfrm>
            <a:off x="206829" y="1041953"/>
            <a:ext cx="635000" cy="671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0B554-99BE-408B-B039-803D0B44F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75" t="21906" b="32027"/>
          <a:stretch/>
        </p:blipFill>
        <p:spPr>
          <a:xfrm>
            <a:off x="110969" y="2776836"/>
            <a:ext cx="730860" cy="71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921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0979B5C8-D9A9-4932-B951-D3D1196DCE3E}"/>
              </a:ext>
            </a:extLst>
          </p:cNvPr>
          <p:cNvSpPr/>
          <p:nvPr/>
        </p:nvSpPr>
        <p:spPr>
          <a:xfrm>
            <a:off x="10043382" y="1566280"/>
            <a:ext cx="1545191" cy="15932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26FA8D7-48D8-4B44-AA3F-B405EB469F1D}"/>
              </a:ext>
            </a:extLst>
          </p:cNvPr>
          <p:cNvSpPr/>
          <p:nvPr/>
        </p:nvSpPr>
        <p:spPr>
          <a:xfrm>
            <a:off x="9890982" y="1413880"/>
            <a:ext cx="1545191" cy="15932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Newly created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827998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Defender: Internals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80426E-4B6A-4E24-B45D-3EC83F8B4B30}"/>
              </a:ext>
            </a:extLst>
          </p:cNvPr>
          <p:cNvSpPr/>
          <p:nvPr/>
        </p:nvSpPr>
        <p:spPr>
          <a:xfrm>
            <a:off x="3887922" y="964289"/>
            <a:ext cx="2835798" cy="2322760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MsMpEng.exe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BAAF71-BF36-4994-8411-CF8884F10FCD}"/>
              </a:ext>
            </a:extLst>
          </p:cNvPr>
          <p:cNvSpPr/>
          <p:nvPr/>
        </p:nvSpPr>
        <p:spPr>
          <a:xfrm>
            <a:off x="4143701" y="1463040"/>
            <a:ext cx="2255520" cy="1696449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MpEngine.dll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5B886BD4-E0DE-4ACE-A063-569F12447C2B}"/>
              </a:ext>
            </a:extLst>
          </p:cNvPr>
          <p:cNvSpPr/>
          <p:nvPr/>
        </p:nvSpPr>
        <p:spPr>
          <a:xfrm>
            <a:off x="4061272" y="5374533"/>
            <a:ext cx="2511299" cy="1068231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DEE1545-2383-4E15-9C81-402C3D9EAD2C}"/>
              </a:ext>
            </a:extLst>
          </p:cNvPr>
          <p:cNvCxnSpPr>
            <a:cxnSpLocks/>
          </p:cNvCxnSpPr>
          <p:nvPr/>
        </p:nvCxnSpPr>
        <p:spPr>
          <a:xfrm flipV="1">
            <a:off x="5305821" y="3104169"/>
            <a:ext cx="0" cy="2559396"/>
          </a:xfrm>
          <a:prstGeom prst="straightConnector1">
            <a:avLst/>
          </a:prstGeom>
          <a:ln w="38100">
            <a:solidFill>
              <a:srgbClr val="FFDF6A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DF13845-A379-465A-B292-1102F31F18D0}"/>
              </a:ext>
            </a:extLst>
          </p:cNvPr>
          <p:cNvSpPr/>
          <p:nvPr/>
        </p:nvSpPr>
        <p:spPr>
          <a:xfrm>
            <a:off x="4077075" y="5797555"/>
            <a:ext cx="2495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Segoe UI Semibold (Headings)"/>
                <a:cs typeface="Segoe UI Light" panose="020B0502040204020203" pitchFamily="34" charset="0"/>
              </a:rPr>
              <a:t>Files on the disk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C543A00-1AA9-46BD-8BB8-8615D253FE28}"/>
              </a:ext>
            </a:extLst>
          </p:cNvPr>
          <p:cNvSpPr/>
          <p:nvPr/>
        </p:nvSpPr>
        <p:spPr>
          <a:xfrm>
            <a:off x="9738582" y="1261480"/>
            <a:ext cx="1545191" cy="15932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Newly created processes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20A0A8F-DB8D-4905-B90E-DF18B369350A}"/>
              </a:ext>
            </a:extLst>
          </p:cNvPr>
          <p:cNvCxnSpPr>
            <a:cxnSpLocks/>
          </p:cNvCxnSpPr>
          <p:nvPr/>
        </p:nvCxnSpPr>
        <p:spPr>
          <a:xfrm flipH="1">
            <a:off x="6713560" y="2159660"/>
            <a:ext cx="2995164" cy="0"/>
          </a:xfrm>
          <a:prstGeom prst="straightConnector1">
            <a:avLst/>
          </a:prstGeom>
          <a:ln w="38100">
            <a:solidFill>
              <a:srgbClr val="FFDF6A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016222AF-E7BC-4904-BBCC-785709FE374C}"/>
              </a:ext>
            </a:extLst>
          </p:cNvPr>
          <p:cNvSpPr/>
          <p:nvPr/>
        </p:nvSpPr>
        <p:spPr>
          <a:xfrm>
            <a:off x="6893244" y="1090588"/>
            <a:ext cx="2737755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latin typeface="Segoe UI Semibold (Headings)"/>
                <a:cs typeface="Segoe UI Light" panose="020B0502040204020203" pitchFamily="34" charset="0"/>
              </a:rPr>
              <a:t>Inspects the newly created processes to block malicious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FE17A1F-DF25-479C-9E44-8A5FFAAF0863}"/>
              </a:ext>
            </a:extLst>
          </p:cNvPr>
          <p:cNvSpPr/>
          <p:nvPr/>
        </p:nvSpPr>
        <p:spPr>
          <a:xfrm>
            <a:off x="8079800" y="4115468"/>
            <a:ext cx="3180060" cy="10895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latin typeface="Segoe UI Semibold (Headings)"/>
                <a:cs typeface="Segoe UI Light" panose="020B0502040204020203" pitchFamily="34" charset="0"/>
              </a:rPr>
              <a:t>Inspects the newly created files to remove malicious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8828B62-D674-4169-A55E-8D18B3C0B4A0}"/>
              </a:ext>
            </a:extLst>
          </p:cNvPr>
          <p:cNvCxnSpPr>
            <a:cxnSpLocks/>
            <a:stCxn id="67" idx="1"/>
          </p:cNvCxnSpPr>
          <p:nvPr/>
        </p:nvCxnSpPr>
        <p:spPr>
          <a:xfrm flipH="1" flipV="1">
            <a:off x="5305821" y="3995958"/>
            <a:ext cx="2773979" cy="664275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50A603A-CBCC-4670-9876-B15893CE6833}"/>
              </a:ext>
            </a:extLst>
          </p:cNvPr>
          <p:cNvSpPr/>
          <p:nvPr/>
        </p:nvSpPr>
        <p:spPr>
          <a:xfrm>
            <a:off x="3026231" y="4115468"/>
            <a:ext cx="1722153" cy="746528"/>
          </a:xfrm>
          <a:prstGeom prst="rect">
            <a:avLst/>
          </a:prstGeom>
          <a:solidFill>
            <a:srgbClr val="0078D4"/>
          </a:solidFill>
          <a:ln w="38100">
            <a:solidFill>
              <a:srgbClr val="4A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WdFilter</a:t>
            </a:r>
            <a:endParaRPr lang="en-US" sz="2400" b="1" dirty="0">
              <a:solidFill>
                <a:schemeClr val="tx1"/>
              </a:solidFill>
              <a:latin typeface="Segoe UI Semibold (Headings)"/>
              <a:cs typeface="Segoe UI Light" panose="020B0502040204020203" pitchFamily="34" charset="0"/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Segoe UI Semibold (Headings)"/>
                <a:cs typeface="Segoe UI Light" panose="020B0502040204020203" pitchFamily="34" charset="0"/>
              </a:rPr>
              <a:t>(file-filter)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7161A12-E38B-41FA-9878-28E4B9C4B682}"/>
              </a:ext>
            </a:extLst>
          </p:cNvPr>
          <p:cNvCxnSpPr>
            <a:cxnSpLocks/>
          </p:cNvCxnSpPr>
          <p:nvPr/>
        </p:nvCxnSpPr>
        <p:spPr>
          <a:xfrm>
            <a:off x="4710379" y="4472414"/>
            <a:ext cx="595442" cy="0"/>
          </a:xfrm>
          <a:prstGeom prst="straightConnector1">
            <a:avLst/>
          </a:prstGeom>
          <a:ln w="38100">
            <a:solidFill>
              <a:srgbClr val="FFDF6A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A27B649A-D817-9356-AB60-BC4013E45755}"/>
              </a:ext>
            </a:extLst>
          </p:cNvPr>
          <p:cNvSpPr/>
          <p:nvPr/>
        </p:nvSpPr>
        <p:spPr>
          <a:xfrm>
            <a:off x="2817198" y="3378515"/>
            <a:ext cx="2103120" cy="2103120"/>
          </a:xfrm>
          <a:prstGeom prst="flowChartConnector">
            <a:avLst/>
          </a:prstGeom>
          <a:noFill/>
          <a:ln w="152400" cap="rnd">
            <a:solidFill>
              <a:srgbClr val="91FF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432B1AC-0A0C-7061-344D-CBF3890A3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148" y="1824822"/>
            <a:ext cx="1540515" cy="1306417"/>
          </a:xfrm>
          <a:prstGeom prst="rect">
            <a:avLst/>
          </a:prstGeom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244B99E2-921C-D11A-7CD3-5CC744567FF3}"/>
              </a:ext>
            </a:extLst>
          </p:cNvPr>
          <p:cNvSpPr/>
          <p:nvPr/>
        </p:nvSpPr>
        <p:spPr>
          <a:xfrm rot="2657157" flipH="1" flipV="1">
            <a:off x="1738443" y="1083272"/>
            <a:ext cx="3258563" cy="7189223"/>
          </a:xfrm>
          <a:prstGeom prst="triangle">
            <a:avLst>
              <a:gd name="adj" fmla="val 49043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4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D611A1-D51E-4D57-B4C8-2577F1DFA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F5921D-741C-4E2F-B8EE-A28A1D127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21" y="1464125"/>
            <a:ext cx="11889958" cy="1231900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/>
              <a:t>How can Microsoft Defender </a:t>
            </a:r>
            <a:br>
              <a:rPr lang="en-US" cap="none" dirty="0"/>
            </a:br>
            <a:r>
              <a:rPr lang="en-US" cap="none" dirty="0"/>
              <a:t>get access to apps memory?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16DEE9-7085-ECAE-9FE6-B0B312515968}"/>
              </a:ext>
            </a:extLst>
          </p:cNvPr>
          <p:cNvGrpSpPr/>
          <p:nvPr/>
        </p:nvGrpSpPr>
        <p:grpSpPr>
          <a:xfrm>
            <a:off x="555541" y="1066994"/>
            <a:ext cx="10611722" cy="2026162"/>
            <a:chOff x="696607" y="409587"/>
            <a:chExt cx="10798785" cy="236784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EB59AAD-6C2B-7ECE-BFA3-92954C111F6B}"/>
                </a:ext>
              </a:extLst>
            </p:cNvPr>
            <p:cNvGrpSpPr/>
            <p:nvPr/>
          </p:nvGrpSpPr>
          <p:grpSpPr>
            <a:xfrm>
              <a:off x="696607" y="409587"/>
              <a:ext cx="10798785" cy="2367843"/>
              <a:chOff x="809645" y="645398"/>
              <a:chExt cx="10798785" cy="2367843"/>
            </a:xfrm>
          </p:grpSpPr>
          <p:sp>
            <p:nvSpPr>
              <p:cNvPr id="9" name="Thought Bubble: Cloud 8">
                <a:extLst>
                  <a:ext uri="{FF2B5EF4-FFF2-40B4-BE49-F238E27FC236}">
                    <a16:creationId xmlns:a16="http://schemas.microsoft.com/office/drawing/2014/main" id="{B1B64281-CCCE-8ED0-E26F-9E6D86E1B82B}"/>
                  </a:ext>
                </a:extLst>
              </p:cNvPr>
              <p:cNvSpPr/>
              <p:nvPr/>
            </p:nvSpPr>
            <p:spPr>
              <a:xfrm rot="150913">
                <a:off x="809645" y="645398"/>
                <a:ext cx="10798785" cy="2367843"/>
              </a:xfrm>
              <a:prstGeom prst="cloudCallout">
                <a:avLst>
                  <a:gd name="adj1" fmla="val -24310"/>
                  <a:gd name="adj2" fmla="val 80636"/>
                </a:avLst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ctr" defTabSz="914400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FFCA08">
                      <a:lumMod val="75000"/>
                    </a:srgbClr>
                  </a:buClr>
                  <a:buSzPct val="85000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C23E19E-0883-CD80-69AD-FDBBFB05FED6}"/>
                  </a:ext>
                </a:extLst>
              </p:cNvPr>
              <p:cNvSpPr/>
              <p:nvPr/>
            </p:nvSpPr>
            <p:spPr>
              <a:xfrm>
                <a:off x="9278111" y="1907159"/>
                <a:ext cx="1034931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D586EC9-7F6D-A22D-C8D1-571984E41534}"/>
                  </a:ext>
                </a:extLst>
              </p:cNvPr>
              <p:cNvSpPr/>
              <p:nvPr/>
            </p:nvSpPr>
            <p:spPr>
              <a:xfrm>
                <a:off x="2323091" y="1907160"/>
                <a:ext cx="305809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864D2F-C636-451A-22A2-4C47C81FA3F9}"/>
                </a:ext>
              </a:extLst>
            </p:cNvPr>
            <p:cNvSpPr/>
            <p:nvPr/>
          </p:nvSpPr>
          <p:spPr>
            <a:xfrm>
              <a:off x="1219200" y="1463040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7C691E8-67ED-AA11-8DF2-BE1BBB0948C8}"/>
                </a:ext>
              </a:extLst>
            </p:cNvPr>
            <p:cNvSpPr/>
            <p:nvPr/>
          </p:nvSpPr>
          <p:spPr>
            <a:xfrm>
              <a:off x="10334502" y="1360905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122C1C0-A3CA-A8EA-6968-9F4E05199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56465">
            <a:off x="648164" y="3437385"/>
            <a:ext cx="2814097" cy="28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92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C0542A-1683-4F4C-A9DC-44C8608B5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606004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D7AC216-229D-70C2-CB92-7EF0186E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Defender opens a process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5602ABA-362A-1541-6EAF-2B3DCEEE1245}"/>
              </a:ext>
            </a:extLst>
          </p:cNvPr>
          <p:cNvSpPr/>
          <p:nvPr/>
        </p:nvSpPr>
        <p:spPr>
          <a:xfrm>
            <a:off x="4977114" y="1940560"/>
            <a:ext cx="3176286" cy="4136149"/>
          </a:xfrm>
          <a:custGeom>
            <a:avLst/>
            <a:gdLst>
              <a:gd name="connsiteX0" fmla="*/ 0 w 3103554"/>
              <a:gd name="connsiteY0" fmla="*/ 0 h 4027990"/>
              <a:gd name="connsiteX1" fmla="*/ 1979271 w 3103554"/>
              <a:gd name="connsiteY1" fmla="*/ 23149 h 4027990"/>
              <a:gd name="connsiteX2" fmla="*/ 1979271 w 3103554"/>
              <a:gd name="connsiteY2" fmla="*/ 23149 h 4027990"/>
              <a:gd name="connsiteX3" fmla="*/ 2013995 w 3103554"/>
              <a:gd name="connsiteY3" fmla="*/ 2106592 h 4027990"/>
              <a:gd name="connsiteX4" fmla="*/ 2974694 w 3103554"/>
              <a:gd name="connsiteY4" fmla="*/ 2835797 h 4027990"/>
              <a:gd name="connsiteX5" fmla="*/ 3067291 w 3103554"/>
              <a:gd name="connsiteY5" fmla="*/ 4027990 h 402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3554" h="4027990">
                <a:moveTo>
                  <a:pt x="0" y="0"/>
                </a:moveTo>
                <a:lnTo>
                  <a:pt x="1979271" y="23149"/>
                </a:lnTo>
                <a:lnTo>
                  <a:pt x="1979271" y="23149"/>
                </a:lnTo>
                <a:cubicBezTo>
                  <a:pt x="1985058" y="370389"/>
                  <a:pt x="1848091" y="1637817"/>
                  <a:pt x="2013995" y="2106592"/>
                </a:cubicBezTo>
                <a:cubicBezTo>
                  <a:pt x="2179899" y="2575367"/>
                  <a:pt x="2799145" y="2515564"/>
                  <a:pt x="2974694" y="2835797"/>
                </a:cubicBezTo>
                <a:cubicBezTo>
                  <a:pt x="3150243" y="3156030"/>
                  <a:pt x="3108767" y="3592010"/>
                  <a:pt x="3067291" y="4027990"/>
                </a:cubicBezTo>
              </a:path>
            </a:pathLst>
          </a:custGeom>
          <a:noFill/>
          <a:ln w="190500">
            <a:solidFill>
              <a:srgbClr val="FFFF00">
                <a:alpha val="85000"/>
              </a:srgb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03FAE72F-5370-F5AA-1E57-8917DAD40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9333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6AD471-A09B-2FF5-7DB4-6F8EC03A8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60600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3B25DE-36F1-F8B8-F594-AD3D3E0B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E7A5E56-061E-4AB5-C270-9E05FDF3D132}"/>
              </a:ext>
            </a:extLst>
          </p:cNvPr>
          <p:cNvSpPr/>
          <p:nvPr/>
        </p:nvSpPr>
        <p:spPr>
          <a:xfrm>
            <a:off x="4907280" y="1927860"/>
            <a:ext cx="2139244" cy="4191000"/>
          </a:xfrm>
          <a:custGeom>
            <a:avLst/>
            <a:gdLst>
              <a:gd name="connsiteX0" fmla="*/ 0 w 2063044"/>
              <a:gd name="connsiteY0" fmla="*/ 7620 h 4008120"/>
              <a:gd name="connsiteX1" fmla="*/ 1996440 w 2063044"/>
              <a:gd name="connsiteY1" fmla="*/ 0 h 4008120"/>
              <a:gd name="connsiteX2" fmla="*/ 1996440 w 2063044"/>
              <a:gd name="connsiteY2" fmla="*/ 0 h 4008120"/>
              <a:gd name="connsiteX3" fmla="*/ 1996440 w 2063044"/>
              <a:gd name="connsiteY3" fmla="*/ 2407920 h 4008120"/>
              <a:gd name="connsiteX4" fmla="*/ 1097280 w 2063044"/>
              <a:gd name="connsiteY4" fmla="*/ 2918460 h 4008120"/>
              <a:gd name="connsiteX5" fmla="*/ 906780 w 2063044"/>
              <a:gd name="connsiteY5" fmla="*/ 4008120 h 400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3044" h="4008120">
                <a:moveTo>
                  <a:pt x="0" y="7620"/>
                </a:moveTo>
                <a:lnTo>
                  <a:pt x="1996440" y="0"/>
                </a:lnTo>
                <a:lnTo>
                  <a:pt x="1996440" y="0"/>
                </a:lnTo>
                <a:cubicBezTo>
                  <a:pt x="1996440" y="401320"/>
                  <a:pt x="2146300" y="1921510"/>
                  <a:pt x="1996440" y="2407920"/>
                </a:cubicBezTo>
                <a:cubicBezTo>
                  <a:pt x="1846580" y="2894330"/>
                  <a:pt x="1278890" y="2651760"/>
                  <a:pt x="1097280" y="2918460"/>
                </a:cubicBezTo>
                <a:cubicBezTo>
                  <a:pt x="915670" y="3185160"/>
                  <a:pt x="911225" y="3596640"/>
                  <a:pt x="906780" y="4008120"/>
                </a:cubicBezTo>
              </a:path>
            </a:pathLst>
          </a:custGeom>
          <a:noFill/>
          <a:ln w="190500">
            <a:solidFill>
              <a:srgbClr val="FF3333">
                <a:alpha val="85000"/>
              </a:srgb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EAF286B-521D-6D3B-422B-F883039FF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231900"/>
          </a:xfrm>
        </p:spPr>
        <p:txBody>
          <a:bodyPr/>
          <a:lstStyle/>
          <a:p>
            <a:r>
              <a:rPr lang="en-US" dirty="0"/>
              <a:t>Defender opens a process</a:t>
            </a:r>
          </a:p>
        </p:txBody>
      </p:sp>
    </p:spTree>
    <p:extLst>
      <p:ext uri="{BB962C8B-B14F-4D97-AF65-F5344CB8AC3E}">
        <p14:creationId xmlns:p14="http://schemas.microsoft.com/office/powerpoint/2010/main" val="33344856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A4EAF4-E2B7-53F4-DD07-8737E2BAA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23605-22BF-BFA4-2F7D-E0000CDE9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123E4B-4988-CB94-A3F5-6BC295F6D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Privileges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B5226B-3E12-16ED-EB50-957E48C90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33" y="1231900"/>
            <a:ext cx="10854995" cy="328731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26A75A-4B64-D8BC-CDF0-39A9E87D82CF}"/>
              </a:ext>
            </a:extLst>
          </p:cNvPr>
          <p:cNvSpPr/>
          <p:nvPr/>
        </p:nvSpPr>
        <p:spPr>
          <a:xfrm>
            <a:off x="1522813" y="4622240"/>
            <a:ext cx="8962308" cy="20077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Research results: </a:t>
            </a:r>
          </a:p>
          <a:p>
            <a:r>
              <a:rPr lang="en-US" sz="2800" dirty="0"/>
              <a:t>	revoking “SeDebugPrivilege” from “Enabled” </a:t>
            </a:r>
          </a:p>
          <a:p>
            <a:r>
              <a:rPr lang="en-US" sz="2800" dirty="0"/>
              <a:t>	is enough to prevent Defender from inspecting </a:t>
            </a:r>
            <a:br>
              <a:rPr lang="en-US" sz="2800" dirty="0"/>
            </a:br>
            <a:r>
              <a:rPr lang="en-US" sz="2800" dirty="0"/>
              <a:t>	the apps memory. </a:t>
            </a:r>
          </a:p>
        </p:txBody>
      </p:sp>
    </p:spTree>
    <p:extLst>
      <p:ext uri="{BB962C8B-B14F-4D97-AF65-F5344CB8AC3E}">
        <p14:creationId xmlns:p14="http://schemas.microsoft.com/office/powerpoint/2010/main" val="28275635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2E4A11-EE69-994D-3101-2BFC9B7F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E396AD-320F-E918-D5AF-763264A21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659" y="3984245"/>
            <a:ext cx="4166886" cy="272311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28782F8-C487-1417-8D03-14165210A841}"/>
              </a:ext>
            </a:extLst>
          </p:cNvPr>
          <p:cNvGrpSpPr/>
          <p:nvPr/>
        </p:nvGrpSpPr>
        <p:grpSpPr>
          <a:xfrm>
            <a:off x="509241" y="211652"/>
            <a:ext cx="10611722" cy="2985940"/>
            <a:chOff x="696607" y="409587"/>
            <a:chExt cx="10798785" cy="236784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A2FD40-37FD-5CEC-2A96-D00686583AEA}"/>
                </a:ext>
              </a:extLst>
            </p:cNvPr>
            <p:cNvGrpSpPr/>
            <p:nvPr/>
          </p:nvGrpSpPr>
          <p:grpSpPr>
            <a:xfrm>
              <a:off x="696607" y="409587"/>
              <a:ext cx="10798785" cy="2367843"/>
              <a:chOff x="809645" y="645398"/>
              <a:chExt cx="10798785" cy="2367843"/>
            </a:xfrm>
          </p:grpSpPr>
          <p:sp>
            <p:nvSpPr>
              <p:cNvPr id="13" name="Thought Bubble: Cloud 12">
                <a:extLst>
                  <a:ext uri="{FF2B5EF4-FFF2-40B4-BE49-F238E27FC236}">
                    <a16:creationId xmlns:a16="http://schemas.microsoft.com/office/drawing/2014/main" id="{9099845D-7C6B-7183-4D45-CBA870B57CBB}"/>
                  </a:ext>
                </a:extLst>
              </p:cNvPr>
              <p:cNvSpPr/>
              <p:nvPr/>
            </p:nvSpPr>
            <p:spPr>
              <a:xfrm rot="150913">
                <a:off x="809645" y="645398"/>
                <a:ext cx="10798785" cy="2367843"/>
              </a:xfrm>
              <a:prstGeom prst="cloudCallout">
                <a:avLst>
                  <a:gd name="adj1" fmla="val 95"/>
                  <a:gd name="adj2" fmla="val 80598"/>
                </a:avLst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ctr" defTabSz="914400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FFCA08">
                      <a:lumMod val="75000"/>
                    </a:srgbClr>
                  </a:buClr>
                  <a:buSzPct val="85000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FC44E14-B10E-D7F4-C232-2F29912F8E51}"/>
                  </a:ext>
                </a:extLst>
              </p:cNvPr>
              <p:cNvSpPr/>
              <p:nvPr/>
            </p:nvSpPr>
            <p:spPr>
              <a:xfrm>
                <a:off x="9278111" y="1907159"/>
                <a:ext cx="1034931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A30525-215F-4FF4-8D02-58D5704A5994}"/>
                  </a:ext>
                </a:extLst>
              </p:cNvPr>
              <p:cNvSpPr/>
              <p:nvPr/>
            </p:nvSpPr>
            <p:spPr>
              <a:xfrm>
                <a:off x="2323091" y="1907160"/>
                <a:ext cx="305809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47F982C-2D3D-2444-D2DA-75C59071D74F}"/>
                </a:ext>
              </a:extLst>
            </p:cNvPr>
            <p:cNvSpPr/>
            <p:nvPr/>
          </p:nvSpPr>
          <p:spPr>
            <a:xfrm>
              <a:off x="1219200" y="1463040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C98204-1591-0B9B-9336-203B9803AA34}"/>
                </a:ext>
              </a:extLst>
            </p:cNvPr>
            <p:cNvSpPr/>
            <p:nvPr/>
          </p:nvSpPr>
          <p:spPr>
            <a:xfrm>
              <a:off x="10334502" y="1360905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AD079505-9CD5-A6DC-8078-E3FBA94C3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490" y="1064786"/>
            <a:ext cx="8447589" cy="1231900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/>
              <a:t>Attack on MIC and Token Privilege</a:t>
            </a:r>
            <a:br>
              <a:rPr lang="en-US" cap="none" dirty="0"/>
            </a:br>
            <a:r>
              <a:rPr lang="en-US" cap="none" dirty="0"/>
              <a:t>can disable Microsoft Defender </a:t>
            </a:r>
            <a:br>
              <a:rPr lang="en-US" cap="none" dirty="0"/>
            </a:br>
            <a:r>
              <a:rPr lang="en-US" cap="none" dirty="0"/>
              <a:t>without terminating its apps</a:t>
            </a:r>
          </a:p>
        </p:txBody>
      </p:sp>
    </p:spTree>
    <p:extLst>
      <p:ext uri="{BB962C8B-B14F-4D97-AF65-F5344CB8AC3E}">
        <p14:creationId xmlns:p14="http://schemas.microsoft.com/office/powerpoint/2010/main" val="3432021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B1016F-0A65-4D55-9214-F46A9947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EE8744-B4C4-4C1B-AD82-F16B25E0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221509-1E8A-8D18-E895-2239C4862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"/>
            <a:ext cx="12192000" cy="6715125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756E08D9-64A5-A2C4-AF76-6A0A9035C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3235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1995114-A708-6905-6F4E-3EC06F17A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11740896" cy="5667644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1EDF5529-29FE-B220-3434-DA904895D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436352" cy="1231900"/>
          </a:xfrm>
        </p:spPr>
        <p:txBody>
          <a:bodyPr>
            <a:normAutofit fontScale="90000"/>
          </a:bodyPr>
          <a:lstStyle/>
          <a:p>
            <a:r>
              <a:rPr lang="en-US" dirty="0"/>
              <a:t>Attack on MIC + Token Privilege: SCHEME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04E6F867-D2AA-B765-439D-B263F4C0E382}"/>
              </a:ext>
            </a:extLst>
          </p:cNvPr>
          <p:cNvSpPr txBox="1">
            <a:spLocks/>
          </p:cNvSpPr>
          <p:nvPr/>
        </p:nvSpPr>
        <p:spPr>
          <a:xfrm>
            <a:off x="11463528" y="649463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916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36E514-48BC-42EA-B142-33AC116C4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11744285" cy="56692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0"/>
            <a:ext cx="10436352" cy="1231900"/>
          </a:xfrm>
        </p:spPr>
        <p:txBody>
          <a:bodyPr>
            <a:normAutofit fontScale="90000"/>
          </a:bodyPr>
          <a:lstStyle/>
          <a:p>
            <a:r>
              <a:rPr lang="en-US" dirty="0"/>
              <a:t>Attack on MIC + Token Privilege: SCHEME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B4AB225B-B3C6-11CB-EF04-68B9248391AB}"/>
              </a:ext>
            </a:extLst>
          </p:cNvPr>
          <p:cNvSpPr/>
          <p:nvPr/>
        </p:nvSpPr>
        <p:spPr>
          <a:xfrm rot="16945107" flipH="1">
            <a:off x="936970" y="1488583"/>
            <a:ext cx="3080024" cy="6877042"/>
          </a:xfrm>
          <a:prstGeom prst="triangle">
            <a:avLst>
              <a:gd name="adj" fmla="val 27875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67ABAD2C-1BE2-DE6E-03C1-0B53D3CEA994}"/>
              </a:ext>
            </a:extLst>
          </p:cNvPr>
          <p:cNvSpPr txBox="1">
            <a:spLocks/>
          </p:cNvSpPr>
          <p:nvPr/>
        </p:nvSpPr>
        <p:spPr>
          <a:xfrm>
            <a:off x="11463528" y="649463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5750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37F21B-FCBD-4460-A9DC-200815AE4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11744285" cy="56692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0"/>
            <a:ext cx="10436352" cy="1231900"/>
          </a:xfrm>
        </p:spPr>
        <p:txBody>
          <a:bodyPr>
            <a:normAutofit fontScale="90000"/>
          </a:bodyPr>
          <a:lstStyle/>
          <a:p>
            <a:r>
              <a:rPr lang="en-US" dirty="0"/>
              <a:t>Attack on MIC + Token Privilege: SCHEME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AC231F03-8489-6E2A-E59F-A85D70E6D370}"/>
              </a:ext>
            </a:extLst>
          </p:cNvPr>
          <p:cNvSpPr/>
          <p:nvPr/>
        </p:nvSpPr>
        <p:spPr>
          <a:xfrm rot="10800000" flipH="1">
            <a:off x="-98693" y="3089637"/>
            <a:ext cx="12113909" cy="4406807"/>
          </a:xfrm>
          <a:prstGeom prst="triangle">
            <a:avLst>
              <a:gd name="adj" fmla="val 48947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F34A409-235C-E062-E73A-A9539D93BF27}"/>
              </a:ext>
            </a:extLst>
          </p:cNvPr>
          <p:cNvSpPr txBox="1">
            <a:spLocks/>
          </p:cNvSpPr>
          <p:nvPr/>
        </p:nvSpPr>
        <p:spPr>
          <a:xfrm>
            <a:off x="11463528" y="649463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4895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8F9066-9A66-4306-9393-16D15549C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11744285" cy="56692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0"/>
            <a:ext cx="10436352" cy="1231900"/>
          </a:xfrm>
        </p:spPr>
        <p:txBody>
          <a:bodyPr>
            <a:normAutofit fontScale="90000"/>
          </a:bodyPr>
          <a:lstStyle/>
          <a:p>
            <a:r>
              <a:rPr lang="en-US" dirty="0"/>
              <a:t>Attack on MIC + Token Privilege: SCHEME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D0D8ACC-015D-1D2D-B36B-6FD8B6148FB1}"/>
              </a:ext>
            </a:extLst>
          </p:cNvPr>
          <p:cNvSpPr/>
          <p:nvPr/>
        </p:nvSpPr>
        <p:spPr>
          <a:xfrm rot="19666410" flipH="1">
            <a:off x="1596408" y="76473"/>
            <a:ext cx="3080024" cy="6877042"/>
          </a:xfrm>
          <a:prstGeom prst="triangle">
            <a:avLst>
              <a:gd name="adj" fmla="val 27875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6C2F52D-F5EA-B6FD-69D2-9172BB9EC850}"/>
              </a:ext>
            </a:extLst>
          </p:cNvPr>
          <p:cNvSpPr txBox="1">
            <a:spLocks/>
          </p:cNvSpPr>
          <p:nvPr/>
        </p:nvSpPr>
        <p:spPr>
          <a:xfrm>
            <a:off x="11463528" y="649463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9261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0"/>
            <a:ext cx="10436352" cy="1231900"/>
          </a:xfrm>
        </p:spPr>
        <p:txBody>
          <a:bodyPr>
            <a:normAutofit fontScale="90000"/>
          </a:bodyPr>
          <a:lstStyle/>
          <a:p>
            <a:r>
              <a:rPr lang="en-US" dirty="0"/>
              <a:t>Attack on MIC + Token Privilege: SCHEME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30DBE-A45F-700B-AAFA-718F64D5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14400"/>
            <a:ext cx="11740896" cy="5667644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ADA2172-1AC9-C723-4D67-D035D634ABF6}"/>
              </a:ext>
            </a:extLst>
          </p:cNvPr>
          <p:cNvSpPr txBox="1">
            <a:spLocks/>
          </p:cNvSpPr>
          <p:nvPr/>
        </p:nvSpPr>
        <p:spPr>
          <a:xfrm>
            <a:off x="11463528" y="649463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920733-0A88-4184-9258-DDA2850B7769}"/>
              </a:ext>
            </a:extLst>
          </p:cNvPr>
          <p:cNvSpPr/>
          <p:nvPr/>
        </p:nvSpPr>
        <p:spPr>
          <a:xfrm>
            <a:off x="1147159" y="-2044931"/>
            <a:ext cx="13748459" cy="9057087"/>
          </a:xfrm>
          <a:prstGeom prst="rect">
            <a:avLst/>
          </a:prstGeom>
          <a:noFill/>
          <a:ln w="6350000"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746758D2-A664-4175-0C4A-A7EE8088912D}"/>
              </a:ext>
            </a:extLst>
          </p:cNvPr>
          <p:cNvSpPr/>
          <p:nvPr/>
        </p:nvSpPr>
        <p:spPr>
          <a:xfrm rot="3126018" flipH="1" flipV="1">
            <a:off x="5620924" y="-930506"/>
            <a:ext cx="3080024" cy="6877042"/>
          </a:xfrm>
          <a:prstGeom prst="triangle">
            <a:avLst>
              <a:gd name="adj" fmla="val 27875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6991F4B7-81E5-1601-FEB6-1E8A65C9AC02}"/>
              </a:ext>
            </a:extLst>
          </p:cNvPr>
          <p:cNvSpPr/>
          <p:nvPr/>
        </p:nvSpPr>
        <p:spPr>
          <a:xfrm rot="18473982" flipH="1">
            <a:off x="5620922" y="-493159"/>
            <a:ext cx="3080024" cy="6877042"/>
          </a:xfrm>
          <a:prstGeom prst="triangle">
            <a:avLst>
              <a:gd name="adj" fmla="val 27875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65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Attack on MIC: SCHEME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7122BC-145C-DC51-EBFE-4902C0D78E31}"/>
              </a:ext>
            </a:extLst>
          </p:cNvPr>
          <p:cNvSpPr/>
          <p:nvPr/>
        </p:nvSpPr>
        <p:spPr>
          <a:xfrm>
            <a:off x="243840" y="930565"/>
            <a:ext cx="6720840" cy="259523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F144BF6A-5A7E-CD4F-6E96-FB98E169B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1BAA3-237C-FFE5-DD5E-90027E5A6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22" y="1066238"/>
            <a:ext cx="6492240" cy="245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706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3B4456-FE6D-FA32-CE3B-B83718148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09" y="1069848"/>
            <a:ext cx="6145725" cy="24597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66700-B4DF-8050-D0A8-BE10A640A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8A636447-252F-450A-AA5E-5681F154CC74}"/>
              </a:ext>
            </a:extLst>
          </p:cNvPr>
          <p:cNvSpPr/>
          <p:nvPr/>
        </p:nvSpPr>
        <p:spPr>
          <a:xfrm flipH="1">
            <a:off x="1212920" y="-1352139"/>
            <a:ext cx="4211730" cy="7807485"/>
          </a:xfrm>
          <a:prstGeom prst="triangle">
            <a:avLst>
              <a:gd name="adj" fmla="val 49586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3BFC35-4F8C-775B-A2B6-5BDA61955127}"/>
              </a:ext>
            </a:extLst>
          </p:cNvPr>
          <p:cNvSpPr/>
          <p:nvPr/>
        </p:nvSpPr>
        <p:spPr>
          <a:xfrm>
            <a:off x="243840" y="930565"/>
            <a:ext cx="6720840" cy="259523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621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A3537B-D04F-64CC-4868-E1F7503B4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187" y="4417607"/>
            <a:ext cx="11477625" cy="229552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661B46-2238-2AB9-1D10-8B9A70A1040C}"/>
              </a:ext>
            </a:extLst>
          </p:cNvPr>
          <p:cNvSpPr txBox="1"/>
          <p:nvPr/>
        </p:nvSpPr>
        <p:spPr>
          <a:xfrm>
            <a:off x="357187" y="3849369"/>
            <a:ext cx="60973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Segoe UI Semibold (Headings)"/>
              </a:rPr>
              <a:t>clear_extract_and_check.bat: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94C197D-C5B1-44C9-8FD4-4D6E2C99791B}"/>
              </a:ext>
            </a:extLst>
          </p:cNvPr>
          <p:cNvSpPr/>
          <p:nvPr/>
        </p:nvSpPr>
        <p:spPr>
          <a:xfrm rot="2160692" flipH="1">
            <a:off x="6402746" y="321589"/>
            <a:ext cx="6401321" cy="10110385"/>
          </a:xfrm>
          <a:prstGeom prst="triangle">
            <a:avLst>
              <a:gd name="adj" fmla="val 49586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E0C8E6AE-F459-E61F-FD49-07FA46AE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AE6675-12DD-A59D-1A80-6449B6CFD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09" y="1069848"/>
            <a:ext cx="6145725" cy="24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297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1082385" y="452018"/>
            <a:ext cx="10631562" cy="972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Attack on MIC + Token Privilege: DEMO</a:t>
            </a:r>
            <a:endParaRPr lang="en-US" cap="non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A9CDE0-DDFE-4E40-A633-200C99F9E392}"/>
              </a:ext>
            </a:extLst>
          </p:cNvPr>
          <p:cNvSpPr/>
          <p:nvPr/>
        </p:nvSpPr>
        <p:spPr>
          <a:xfrm>
            <a:off x="457201" y="5591802"/>
            <a:ext cx="112567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online version is here – </a:t>
            </a:r>
            <a:r>
              <a:rPr lang="en-US" sz="2800" dirty="0">
                <a:hlinkClick r:id="rId3"/>
              </a:rPr>
              <a:t>https://www.youtube.com/embed/ihhUUd9qJTY?vq=hd1440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E4CA58-4B1B-4789-B95E-79E714F3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3" name="Isosceles Triangle 2">
            <a:hlinkClick r:id="rId4" action="ppaction://hlinkfile"/>
            <a:extLst>
              <a:ext uri="{FF2B5EF4-FFF2-40B4-BE49-F238E27FC236}">
                <a16:creationId xmlns:a16="http://schemas.microsoft.com/office/drawing/2014/main" id="{B6107AE1-3E49-4A13-96F7-9878137DD392}"/>
              </a:ext>
            </a:extLst>
          </p:cNvPr>
          <p:cNvSpPr/>
          <p:nvPr/>
        </p:nvSpPr>
        <p:spPr>
          <a:xfrm rot="5400000">
            <a:off x="5178113" y="2622703"/>
            <a:ext cx="1835774" cy="175633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898647-F291-4AF2-9997-C28E78E6C041}"/>
              </a:ext>
            </a:extLst>
          </p:cNvPr>
          <p:cNvSpPr/>
          <p:nvPr/>
        </p:nvSpPr>
        <p:spPr>
          <a:xfrm>
            <a:off x="3984771" y="1963024"/>
            <a:ext cx="3590488" cy="317942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432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E74A3E-3F75-A618-A649-5766EB133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24095" y="1349569"/>
            <a:ext cx="13910317" cy="671488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9E052F1-552E-F53F-494E-9C6F39F05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51299" y="736309"/>
            <a:ext cx="14357291" cy="1432510"/>
          </a:xfrm>
        </p:spPr>
        <p:txBody>
          <a:bodyPr>
            <a:noAutofit/>
          </a:bodyPr>
          <a:lstStyle/>
          <a:p>
            <a:pPr algn="ctr"/>
            <a:r>
              <a:rPr lang="en-US" sz="3900" cap="none" dirty="0">
                <a:latin typeface="Segoe UI Semibold (Headings)"/>
              </a:rPr>
              <a:t>Sandboxed Microsoft Defender fails to stop malware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6929E85-F14F-9624-A3BC-02A927565F1D}"/>
              </a:ext>
            </a:extLst>
          </p:cNvPr>
          <p:cNvSpPr/>
          <p:nvPr/>
        </p:nvSpPr>
        <p:spPr>
          <a:xfrm flipH="1">
            <a:off x="-3840480" y="-4328160"/>
            <a:ext cx="22311360" cy="15727680"/>
          </a:xfrm>
          <a:prstGeom prst="ellipse">
            <a:avLst/>
          </a:prstGeom>
          <a:solidFill>
            <a:srgbClr val="FFCA08">
              <a:alpha val="10000"/>
            </a:srgbClr>
          </a:solidFill>
          <a:ln w="11430000"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EBF13E35-792A-8BB5-634C-AAD540C242E4}"/>
              </a:ext>
            </a:extLst>
          </p:cNvPr>
          <p:cNvSpPr/>
          <p:nvPr/>
        </p:nvSpPr>
        <p:spPr>
          <a:xfrm rot="4260805" flipH="1" flipV="1">
            <a:off x="4055758" y="-1980533"/>
            <a:ext cx="5006312" cy="12192079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61BBC4C-FD89-23C1-DACD-02BDD24DC585}"/>
              </a:ext>
            </a:extLst>
          </p:cNvPr>
          <p:cNvSpPr/>
          <p:nvPr/>
        </p:nvSpPr>
        <p:spPr>
          <a:xfrm rot="17339195" flipH="1">
            <a:off x="4287688" y="-2748083"/>
            <a:ext cx="5006312" cy="12192077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24D277C7-DB4E-0F48-9A5E-7B21D353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14091" y="7066554"/>
            <a:ext cx="753757" cy="424584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329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2AAC55-EB04-32A3-8BAD-D7CCBADEB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"/>
            <a:ext cx="12192000" cy="6715125"/>
          </a:xfrm>
          <a:prstGeom prst="rect">
            <a:avLst/>
          </a:prstGeom>
        </p:spPr>
      </p:pic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236AB7A0-2A81-DA33-34D9-63F677CEE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3538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AC93B1-76E4-DE4B-2F56-E16AE85E2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05840"/>
            <a:ext cx="11740896" cy="566764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5C6AC-69CD-4DC0-1C11-395477E21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081ABF-4ADB-F10D-38BD-29EE38AD5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581939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E41BE4-223B-F94D-678C-A35652F09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972" y="-189966"/>
            <a:ext cx="4426239" cy="462274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9E052F1-552E-F53F-494E-9C6F39F05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7585"/>
            <a:ext cx="12192000" cy="555171"/>
          </a:xfrm>
          <a:solidFill>
            <a:schemeClr val="bg1">
              <a:alpha val="6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3900" cap="none" dirty="0">
                <a:latin typeface="Segoe UI Semibold (Headings)"/>
              </a:rPr>
              <a:t>Sandboxed Microsoft Defender fails to stop malware</a:t>
            </a:r>
          </a:p>
        </p:txBody>
      </p:sp>
    </p:spTree>
    <p:extLst>
      <p:ext uri="{BB962C8B-B14F-4D97-AF65-F5344CB8AC3E}">
        <p14:creationId xmlns:p14="http://schemas.microsoft.com/office/powerpoint/2010/main" val="316509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6F13C93-E51E-A48D-EE07-3DF2D18128E1}"/>
              </a:ext>
            </a:extLst>
          </p:cNvPr>
          <p:cNvSpPr/>
          <p:nvPr/>
        </p:nvSpPr>
        <p:spPr>
          <a:xfrm>
            <a:off x="445823" y="1358666"/>
            <a:ext cx="914400" cy="360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617881F-462C-6B07-0504-C6FFA702F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A61B5A-3D82-5D7D-812C-14EB0B59B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23" y="4065174"/>
            <a:ext cx="2390172" cy="239017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D4508DB-7CE2-FF31-3775-2A831F489CE5}"/>
              </a:ext>
            </a:extLst>
          </p:cNvPr>
          <p:cNvGrpSpPr/>
          <p:nvPr/>
        </p:nvGrpSpPr>
        <p:grpSpPr>
          <a:xfrm>
            <a:off x="2450969" y="0"/>
            <a:ext cx="9123715" cy="4114407"/>
            <a:chOff x="696607" y="409587"/>
            <a:chExt cx="10798785" cy="236784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29E19B5-0113-2EEC-39E0-54ACC710ED03}"/>
                </a:ext>
              </a:extLst>
            </p:cNvPr>
            <p:cNvGrpSpPr/>
            <p:nvPr/>
          </p:nvGrpSpPr>
          <p:grpSpPr>
            <a:xfrm>
              <a:off x="696607" y="409587"/>
              <a:ext cx="10798785" cy="2367843"/>
              <a:chOff x="809645" y="645398"/>
              <a:chExt cx="10798785" cy="2367843"/>
            </a:xfrm>
          </p:grpSpPr>
          <p:sp>
            <p:nvSpPr>
              <p:cNvPr id="14" name="Thought Bubble: Cloud 13">
                <a:extLst>
                  <a:ext uri="{FF2B5EF4-FFF2-40B4-BE49-F238E27FC236}">
                    <a16:creationId xmlns:a16="http://schemas.microsoft.com/office/drawing/2014/main" id="{76E7B293-B6C4-6270-037F-21D0E72AE6E3}"/>
                  </a:ext>
                </a:extLst>
              </p:cNvPr>
              <p:cNvSpPr/>
              <p:nvPr/>
            </p:nvSpPr>
            <p:spPr>
              <a:xfrm rot="150913">
                <a:off x="809645" y="645398"/>
                <a:ext cx="10798785" cy="2367843"/>
              </a:xfrm>
              <a:prstGeom prst="cloudCallout">
                <a:avLst>
                  <a:gd name="adj1" fmla="val -44794"/>
                  <a:gd name="adj2" fmla="val 53047"/>
                </a:avLst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ctr" defTabSz="914400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FFCA08">
                      <a:lumMod val="75000"/>
                    </a:srgbClr>
                  </a:buClr>
                  <a:buSzPct val="85000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DCF4F1C-431F-7747-AAA9-8389999C8A8C}"/>
                  </a:ext>
                </a:extLst>
              </p:cNvPr>
              <p:cNvSpPr/>
              <p:nvPr/>
            </p:nvSpPr>
            <p:spPr>
              <a:xfrm>
                <a:off x="9135830" y="1829319"/>
                <a:ext cx="1034931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50E2F29-AEB9-2523-B347-25DE819318D1}"/>
                  </a:ext>
                </a:extLst>
              </p:cNvPr>
              <p:cNvSpPr/>
              <p:nvPr/>
            </p:nvSpPr>
            <p:spPr>
              <a:xfrm>
                <a:off x="2323091" y="1907160"/>
                <a:ext cx="305809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10083B-71FF-E59F-1899-AE55E247DAE8}"/>
                </a:ext>
              </a:extLst>
            </p:cNvPr>
            <p:cNvSpPr/>
            <p:nvPr/>
          </p:nvSpPr>
          <p:spPr>
            <a:xfrm>
              <a:off x="1266306" y="1585829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CD9E187-62BE-19ED-1D6E-6A36F48C0245}"/>
                </a:ext>
              </a:extLst>
            </p:cNvPr>
            <p:cNvSpPr/>
            <p:nvPr/>
          </p:nvSpPr>
          <p:spPr>
            <a:xfrm>
              <a:off x="10334502" y="1360905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2F5921D-741C-4E2F-B8EE-A28A1D127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655" y="660033"/>
            <a:ext cx="10058400" cy="2524832"/>
          </a:xfrm>
        </p:spPr>
        <p:txBody>
          <a:bodyPr>
            <a:normAutofit/>
          </a:bodyPr>
          <a:lstStyle/>
          <a:p>
            <a:r>
              <a:rPr lang="en-US" sz="5600" cap="none" dirty="0"/>
              <a:t>MemoryRanger </a:t>
            </a:r>
            <a:br>
              <a:rPr lang="en-US" sz="5600" cap="none" dirty="0"/>
            </a:br>
            <a:r>
              <a:rPr lang="en-US" sz="5600" cap="none" dirty="0"/>
              <a:t>	Defends </a:t>
            </a:r>
            <a:br>
              <a:rPr lang="en-US" sz="5600" cap="none" dirty="0"/>
            </a:br>
            <a:r>
              <a:rPr lang="en-US" sz="5600" cap="none" dirty="0"/>
              <a:t>		Microsoft Defender </a:t>
            </a:r>
          </a:p>
        </p:txBody>
      </p:sp>
    </p:spTree>
    <p:extLst>
      <p:ext uri="{BB962C8B-B14F-4D97-AF65-F5344CB8AC3E}">
        <p14:creationId xmlns:p14="http://schemas.microsoft.com/office/powerpoint/2010/main" val="15539813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AF93D3-506A-CE95-F2E0-EA77F790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030F04-16C6-51B5-F0A7-3EC15FA2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MemoryRanger: Intro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57BFE0-5FFE-1679-4AC4-88324FEE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47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264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AF93D3-506A-CE95-F2E0-EA77F790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030F04-16C6-51B5-F0A7-3EC15FA2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MemoryRanger: Intro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247B12-9A24-DAB8-DEF2-CB8BDF227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479476"/>
          </a:xfrm>
          <a:prstGeom prst="rect">
            <a:avLst/>
          </a:prstGeom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FB5E2C68-3516-541D-CB50-954D9B1DFB05}"/>
              </a:ext>
            </a:extLst>
          </p:cNvPr>
          <p:cNvSpPr/>
          <p:nvPr/>
        </p:nvSpPr>
        <p:spPr>
          <a:xfrm rot="12545861" flipH="1" flipV="1">
            <a:off x="-1739442" y="-636291"/>
            <a:ext cx="4846187" cy="10353334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5316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AF93D3-506A-CE95-F2E0-EA77F790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030F04-16C6-51B5-F0A7-3EC15FA2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MemoryRanger: Intro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F284A-8A99-8B30-64F4-ED91914F2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479476"/>
          </a:xfrm>
          <a:prstGeom prst="rect">
            <a:avLst/>
          </a:prstGeom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543D5D4-F16C-2D97-574C-1CB01AFBA518}"/>
              </a:ext>
            </a:extLst>
          </p:cNvPr>
          <p:cNvSpPr/>
          <p:nvPr/>
        </p:nvSpPr>
        <p:spPr>
          <a:xfrm rot="10800000" flipH="1" flipV="1">
            <a:off x="2466797" y="-803932"/>
            <a:ext cx="4846187" cy="10353334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3147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1AF987-CC9B-695E-1F73-F4F5A4EB0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479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AF93D3-506A-CE95-F2E0-EA77F790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030F04-16C6-51B5-F0A7-3EC15FA2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MemoryRanger: Intro</a:t>
            </a:r>
            <a:endParaRPr lang="en-US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582C9CC5-D7DF-98A3-EF9A-77A17FA1986D}"/>
              </a:ext>
            </a:extLst>
          </p:cNvPr>
          <p:cNvSpPr/>
          <p:nvPr/>
        </p:nvSpPr>
        <p:spPr>
          <a:xfrm rot="10800000" flipH="1" flipV="1">
            <a:off x="5179516" y="-1002052"/>
            <a:ext cx="4846187" cy="10353334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5598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AF93D3-506A-CE95-F2E0-EA77F790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030F04-16C6-51B5-F0A7-3EC15FA2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MemoryRanger: Intro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41BF7-25FF-5B72-AEE2-54326511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479476"/>
          </a:xfrm>
          <a:prstGeom prst="rect">
            <a:avLst/>
          </a:prstGeom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D2713DF4-197B-8FDE-9D08-4A67C0C0BFD2}"/>
              </a:ext>
            </a:extLst>
          </p:cNvPr>
          <p:cNvSpPr/>
          <p:nvPr/>
        </p:nvSpPr>
        <p:spPr>
          <a:xfrm rot="10800000" flipH="1" flipV="1">
            <a:off x="8151317" y="-1230652"/>
            <a:ext cx="4846187" cy="10353334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973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B1C63E7-1223-9D15-8AE4-B38AF8712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54794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AF93D3-506A-CE95-F2E0-EA77F790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030F04-16C6-51B5-F0A7-3EC15FA2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MemoryRanger: Intro</a:t>
            </a:r>
            <a:endParaRPr lang="en-US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A45B83B-2B04-D2BF-542F-47E14D6D4520}"/>
              </a:ext>
            </a:extLst>
          </p:cNvPr>
          <p:cNvSpPr/>
          <p:nvPr/>
        </p:nvSpPr>
        <p:spPr>
          <a:xfrm rot="19403547" flipH="1" flipV="1">
            <a:off x="4616394" y="-1747666"/>
            <a:ext cx="4846187" cy="10353334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1175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5F0D7C-F7C6-82DA-3C7F-F2B6B56A4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74" y="850587"/>
            <a:ext cx="11716652" cy="5770864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 Components:</a:t>
            </a:r>
          </a:p>
          <a:p>
            <a:pPr lvl="1"/>
            <a:r>
              <a:rPr lang="en-US" dirty="0"/>
              <a:t> user-mode control app</a:t>
            </a:r>
          </a:p>
          <a:p>
            <a:pPr lvl="1"/>
            <a:r>
              <a:rPr lang="en-US" dirty="0"/>
              <a:t> kernel-mode driver to register OS callbacks</a:t>
            </a:r>
          </a:p>
          <a:p>
            <a:pPr lvl="1"/>
            <a:r>
              <a:rPr lang="en-US" dirty="0"/>
              <a:t> hypervisor based dispatcher based on Intel VT-x and EPT technologies</a:t>
            </a:r>
          </a:p>
          <a:p>
            <a:pPr>
              <a:spcBef>
                <a:spcPts val="2400"/>
              </a:spcBef>
            </a:pPr>
            <a:r>
              <a:rPr lang="en-US" sz="2800" dirty="0"/>
              <a:t> The key features:</a:t>
            </a:r>
          </a:p>
          <a:p>
            <a:pPr lvl="1"/>
            <a:r>
              <a:rPr lang="en-US" dirty="0"/>
              <a:t> Runs kernel-mode drivers into isolated memory enclaves</a:t>
            </a:r>
          </a:p>
          <a:p>
            <a:pPr lvl="1"/>
            <a:r>
              <a:rPr lang="en-US" dirty="0"/>
              <a:t> Allows different memory access configuration for each memory enclave</a:t>
            </a:r>
          </a:p>
          <a:p>
            <a:pPr lvl="1"/>
            <a:r>
              <a:rPr lang="en-US" dirty="0"/>
              <a:t> Number of enclaves can be increased in runtime (while VBS has fixed 2 enclaves)</a:t>
            </a:r>
          </a:p>
          <a:p>
            <a:pPr>
              <a:spcBef>
                <a:spcPts val="2400"/>
              </a:spcBef>
            </a:pPr>
            <a:r>
              <a:rPr lang="en-US" sz="2800" dirty="0"/>
              <a:t> Technical features:</a:t>
            </a:r>
          </a:p>
          <a:p>
            <a:pPr lvl="1"/>
            <a:r>
              <a:rPr lang="en-US" dirty="0"/>
              <a:t> Hooks kernel API routines</a:t>
            </a:r>
          </a:p>
          <a:p>
            <a:pPr lvl="1"/>
            <a:r>
              <a:rPr lang="en-US" dirty="0"/>
              <a:t> Redirects illegal access to the sensitive data to the fake content</a:t>
            </a:r>
          </a:p>
          <a:p>
            <a:pPr lvl="1"/>
            <a:r>
              <a:rPr lang="en-US" dirty="0"/>
              <a:t> Supports newest Windows 11 x64 and it is open-source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030F04-16C6-51B5-F0A7-3EC15FA20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821803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MemoryRanger: Features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940CFE-4C98-4E9A-8203-1F2513AC0FBF}"/>
              </a:ext>
            </a:extLst>
          </p:cNvPr>
          <p:cNvSpPr/>
          <p:nvPr/>
        </p:nvSpPr>
        <p:spPr>
          <a:xfrm>
            <a:off x="3442036" y="6242803"/>
            <a:ext cx="53079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hlinkClick r:id="rId2"/>
              </a:rPr>
              <a:t>github.com/</a:t>
            </a:r>
            <a:r>
              <a:rPr lang="en-US" sz="2200" dirty="0" err="1">
                <a:hlinkClick r:id="rId2"/>
              </a:rPr>
              <a:t>IgorKorkin</a:t>
            </a:r>
            <a:r>
              <a:rPr lang="en-US" sz="2200" dirty="0">
                <a:hlinkClick r:id="rId2"/>
              </a:rPr>
              <a:t>/</a:t>
            </a:r>
            <a:r>
              <a:rPr lang="en-US" sz="2200" dirty="0" err="1">
                <a:hlinkClick r:id="rId2"/>
              </a:rPr>
              <a:t>MemoryRanger</a:t>
            </a:r>
            <a:endParaRPr lang="en-US" sz="2200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CD2E2827-741A-9148-A60F-F0E780C0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911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5C0CE6-B3BB-4F9D-8614-3AF4577C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686" y="4490380"/>
            <a:ext cx="3023777" cy="17008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A53D6D-A323-44D2-BCC0-A1747B052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72" y="1845936"/>
            <a:ext cx="2724687" cy="15326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1CA44AE1-B5D6-4A86-9FE4-05826669B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6826"/>
            <a:ext cx="12172841" cy="729322"/>
          </a:xfrm>
        </p:spPr>
        <p:txBody>
          <a:bodyPr>
            <a:noAutofit/>
          </a:bodyPr>
          <a:lstStyle/>
          <a:p>
            <a:pPr algn="ctr"/>
            <a:r>
              <a:rPr lang="en-US" sz="4400" cap="none" dirty="0"/>
              <a:t>MemoryRanger was in US, UK, and Asia and twice at BlackHat</a:t>
            </a:r>
          </a:p>
        </p:txBody>
      </p:sp>
      <p:pic>
        <p:nvPicPr>
          <p:cNvPr id="11" name="Picture 8" descr="https://www.blackhat.com/images/page-graphics-eu-18/logo.png">
            <a:extLst>
              <a:ext uri="{FF2B5EF4-FFF2-40B4-BE49-F238E27FC236}">
                <a16:creationId xmlns:a16="http://schemas.microsoft.com/office/drawing/2014/main" id="{DE2BBD0C-DEA4-4334-A189-FE35C226E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36" y="932064"/>
            <a:ext cx="1984651" cy="80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ADFSL conference">
            <a:extLst>
              <a:ext uri="{FF2B5EF4-FFF2-40B4-BE49-F238E27FC236}">
                <a16:creationId xmlns:a16="http://schemas.microsoft.com/office/drawing/2014/main" id="{37B54A21-4C82-44C9-8966-2F10C3C23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607" y="5358501"/>
            <a:ext cx="834565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4F15108-721C-4F41-89DB-A1FFA5F26CDD}"/>
              </a:ext>
            </a:extLst>
          </p:cNvPr>
          <p:cNvGrpSpPr/>
          <p:nvPr/>
        </p:nvGrpSpPr>
        <p:grpSpPr>
          <a:xfrm>
            <a:off x="4835946" y="976590"/>
            <a:ext cx="2481791" cy="925961"/>
            <a:chOff x="9015603" y="979293"/>
            <a:chExt cx="2295525" cy="79057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84C5C1F-CFA9-4253-A93C-75200FAF1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5603" y="979293"/>
              <a:ext cx="2295525" cy="79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148C812-1483-40B2-86D2-A6DEB31E8C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8" t="995" r="7061" b="-2"/>
            <a:stretch/>
          </p:blipFill>
          <p:spPr bwMode="auto">
            <a:xfrm>
              <a:off x="9082278" y="1002252"/>
              <a:ext cx="597439" cy="694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6AF6B44-66B0-9A44-1E80-DAA603B77C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0163" y="4498296"/>
            <a:ext cx="3023776" cy="17008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AC6D59-0D35-6893-F4E5-D8376ECC94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9049" y="1878531"/>
            <a:ext cx="2724687" cy="15326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5EB55E-21D4-4861-3169-0FC112CAA715}"/>
              </a:ext>
            </a:extLst>
          </p:cNvPr>
          <p:cNvCxnSpPr>
            <a:cxnSpLocks/>
          </p:cNvCxnSpPr>
          <p:nvPr/>
        </p:nvCxnSpPr>
        <p:spPr>
          <a:xfrm flipV="1">
            <a:off x="168442" y="3948545"/>
            <a:ext cx="11843449" cy="7656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DE73F0-73D2-2DD2-1577-3B4146A90BB9}"/>
              </a:ext>
            </a:extLst>
          </p:cNvPr>
          <p:cNvSpPr/>
          <p:nvPr/>
        </p:nvSpPr>
        <p:spPr>
          <a:xfrm>
            <a:off x="1070526" y="3707476"/>
            <a:ext cx="1280160" cy="432261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9B25836-7F3D-A2DE-72C4-2A73A6133679}"/>
              </a:ext>
            </a:extLst>
          </p:cNvPr>
          <p:cNvSpPr/>
          <p:nvPr/>
        </p:nvSpPr>
        <p:spPr>
          <a:xfrm>
            <a:off x="3214195" y="3733288"/>
            <a:ext cx="1280160" cy="432261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AD9D369-A578-F244-C471-F9D435651066}"/>
              </a:ext>
            </a:extLst>
          </p:cNvPr>
          <p:cNvSpPr/>
          <p:nvPr/>
        </p:nvSpPr>
        <p:spPr>
          <a:xfrm>
            <a:off x="5488083" y="3735911"/>
            <a:ext cx="1280160" cy="432261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0D6CF3E-2B4B-693B-A1E3-C35EAC286413}"/>
              </a:ext>
            </a:extLst>
          </p:cNvPr>
          <p:cNvSpPr/>
          <p:nvPr/>
        </p:nvSpPr>
        <p:spPr>
          <a:xfrm>
            <a:off x="7761971" y="3740071"/>
            <a:ext cx="1280160" cy="432261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2021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1AE9EA0-71AB-29DF-C4E0-0AA1C638708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096" y="923226"/>
            <a:ext cx="2104889" cy="8627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517E99-D134-DEAC-A752-C6ABC09B15E1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1706016" y="3378573"/>
            <a:ext cx="4590" cy="3289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3255DBB-F8E8-0CBF-D9CA-A61466FE68D8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54275" y="4165549"/>
            <a:ext cx="6139" cy="30847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F11DDBB-FE9F-CF16-A3E5-E7E8CD5A6FCA}"/>
              </a:ext>
            </a:extLst>
          </p:cNvPr>
          <p:cNvCxnSpPr>
            <a:cxnSpLocks/>
          </p:cNvCxnSpPr>
          <p:nvPr/>
        </p:nvCxnSpPr>
        <p:spPr>
          <a:xfrm>
            <a:off x="6112755" y="3411168"/>
            <a:ext cx="4590" cy="3289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530868-6455-693D-82A3-2C9D31A67C6B}"/>
              </a:ext>
            </a:extLst>
          </p:cNvPr>
          <p:cNvCxnSpPr>
            <a:cxnSpLocks/>
            <a:stCxn id="22" idx="2"/>
            <a:endCxn id="7" idx="0"/>
          </p:cNvCxnSpPr>
          <p:nvPr/>
        </p:nvCxnSpPr>
        <p:spPr>
          <a:xfrm>
            <a:off x="8402051" y="4172332"/>
            <a:ext cx="0" cy="32596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BA9EB1-4DA5-CFF0-5A4D-E17812D403D6}"/>
              </a:ext>
            </a:extLst>
          </p:cNvPr>
          <p:cNvCxnSpPr>
            <a:cxnSpLocks/>
          </p:cNvCxnSpPr>
          <p:nvPr/>
        </p:nvCxnSpPr>
        <p:spPr>
          <a:xfrm>
            <a:off x="8388098" y="3411496"/>
            <a:ext cx="4590" cy="3289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794AB29-9AC2-4014-A654-67EB639AD8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33656" y="1856979"/>
            <a:ext cx="2724687" cy="15326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12B9126-C045-ECD7-1C4E-208DF3B86E18}"/>
              </a:ext>
            </a:extLst>
          </p:cNvPr>
          <p:cNvCxnSpPr>
            <a:cxnSpLocks/>
          </p:cNvCxnSpPr>
          <p:nvPr/>
        </p:nvCxnSpPr>
        <p:spPr>
          <a:xfrm flipV="1">
            <a:off x="8381716" y="3411168"/>
            <a:ext cx="706495" cy="32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DA4778-6007-3746-336B-8084CEDF2864}"/>
              </a:ext>
            </a:extLst>
          </p:cNvPr>
          <p:cNvSpPr/>
          <p:nvPr/>
        </p:nvSpPr>
        <p:spPr>
          <a:xfrm>
            <a:off x="10035859" y="3707475"/>
            <a:ext cx="1280160" cy="432261"/>
          </a:xfrm>
          <a:prstGeom prst="round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2D7AB838-8495-B56A-673F-46583D432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35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446F170-7C89-BBEC-7E9A-0B3EE6673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"/>
            <a:ext cx="12192000" cy="67151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CF6D9F-E38D-4D3E-A7D5-0DE7A26DE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AABCBF1A-2E82-9DD2-3954-FD25F2A654B5}"/>
              </a:ext>
            </a:extLst>
          </p:cNvPr>
          <p:cNvSpPr/>
          <p:nvPr/>
        </p:nvSpPr>
        <p:spPr>
          <a:xfrm rot="18970896" flipH="1" flipV="1">
            <a:off x="-649771" y="-40685"/>
            <a:ext cx="4886100" cy="8957782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F8FA0-8D41-F129-A949-4D517B61D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00000" flipH="1">
            <a:off x="1100875" y="3964744"/>
            <a:ext cx="1283889" cy="109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400000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1225CD-3AAF-1E04-009C-1374B342B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4320"/>
            <a:ext cx="10406126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7FD3A-4972-4299-A1EF-F3DF4346E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40E5E5-715B-4C37-8700-7948C53A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31900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/>
              <a:t>MemoryRanger Customization protects Microsoft Defender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2819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AB4C85-2E65-A3A3-7B4B-A85F76995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4320"/>
            <a:ext cx="10406126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7FD3A-4972-4299-A1EF-F3DF4346E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40E5E5-715B-4C37-8700-7948C53A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31900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/>
              <a:t>MemoryRanger Customization protects Microsoft Defender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2021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214282" y="312091"/>
            <a:ext cx="11096845" cy="972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cap="none" dirty="0"/>
              <a:t> MemoryRanger </a:t>
            </a:r>
            <a:r>
              <a:rPr lang="en-US" cap="none" dirty="0"/>
              <a:t>Defends </a:t>
            </a:r>
            <a:r>
              <a:rPr lang="en-US" sz="5400" cap="none" dirty="0"/>
              <a:t>Microsoft Defender: Demo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A9CDE0-DDFE-4E40-A633-200C99F9E392}"/>
              </a:ext>
            </a:extLst>
          </p:cNvPr>
          <p:cNvSpPr/>
          <p:nvPr/>
        </p:nvSpPr>
        <p:spPr>
          <a:xfrm>
            <a:off x="457201" y="5591802"/>
            <a:ext cx="112567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online version is here – </a:t>
            </a:r>
            <a:r>
              <a:rPr lang="en-US" sz="2800" dirty="0">
                <a:hlinkClick r:id="rId3"/>
              </a:rPr>
              <a:t>https://www.youtube.com/embed/Ohqhq50wVjI?vq=hd1440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E4CA58-4B1B-4789-B95E-79E714F3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3" name="Isosceles Triangle 2">
            <a:hlinkClick r:id="rId4" action="ppaction://hlinkfile"/>
            <a:extLst>
              <a:ext uri="{FF2B5EF4-FFF2-40B4-BE49-F238E27FC236}">
                <a16:creationId xmlns:a16="http://schemas.microsoft.com/office/drawing/2014/main" id="{B6107AE1-3E49-4A13-96F7-9878137DD392}"/>
              </a:ext>
            </a:extLst>
          </p:cNvPr>
          <p:cNvSpPr/>
          <p:nvPr/>
        </p:nvSpPr>
        <p:spPr>
          <a:xfrm rot="5400000">
            <a:off x="5178113" y="2622703"/>
            <a:ext cx="1835774" cy="175633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898647-F291-4AF2-9997-C28E78E6C041}"/>
              </a:ext>
            </a:extLst>
          </p:cNvPr>
          <p:cNvSpPr/>
          <p:nvPr/>
        </p:nvSpPr>
        <p:spPr>
          <a:xfrm>
            <a:off x="3984771" y="1963024"/>
            <a:ext cx="3590488" cy="317942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254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F063AC-C570-485F-B24A-26D917E75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266" y="1164343"/>
            <a:ext cx="11447734" cy="435420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FFCC00"/>
                </a:solidFill>
              </a:rPr>
              <a:t>Kernel-mode threats </a:t>
            </a:r>
            <a:r>
              <a:rPr lang="en-US" sz="2400" dirty="0"/>
              <a:t>are very dangerous even for Windows 11 x64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2400" dirty="0"/>
              <a:t>The global malware trend is to bypass or </a:t>
            </a:r>
            <a:r>
              <a:rPr lang="en-US" sz="2400" dirty="0">
                <a:solidFill>
                  <a:srgbClr val="FFCC00"/>
                </a:solidFill>
              </a:rPr>
              <a:t>disable AV/EDR  products </a:t>
            </a:r>
            <a:r>
              <a:rPr lang="en-US" sz="2400" dirty="0"/>
              <a:t>without terminating the AV/EDR apps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2400" dirty="0"/>
              <a:t>Microsoft Defender is the most desired goal for attackers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2400" dirty="0"/>
              <a:t>Mandatory Integrity Control (</a:t>
            </a:r>
            <a:r>
              <a:rPr lang="en-US" sz="2400" dirty="0">
                <a:solidFill>
                  <a:srgbClr val="FFCC00"/>
                </a:solidFill>
              </a:rPr>
              <a:t>MIC</a:t>
            </a:r>
            <a:r>
              <a:rPr lang="en-US" sz="2400" dirty="0"/>
              <a:t>) is designed to sandbox untrusted apps, </a:t>
            </a:r>
            <a:br>
              <a:rPr lang="en-US" sz="2400" dirty="0"/>
            </a:br>
            <a:r>
              <a:rPr lang="en-US" sz="2400" dirty="0"/>
              <a:t>but attackers can </a:t>
            </a:r>
            <a:r>
              <a:rPr lang="en-US" sz="2400" dirty="0">
                <a:solidFill>
                  <a:srgbClr val="FFCC00"/>
                </a:solidFill>
              </a:rPr>
              <a:t>abuse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CC00"/>
                </a:solidFill>
              </a:rPr>
              <a:t>MIC</a:t>
            </a:r>
            <a:r>
              <a:rPr lang="en-US" sz="2400" dirty="0"/>
              <a:t> to sandbox Microsoft Defender and other AVs.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2400" dirty="0"/>
              <a:t>MemoryRanger </a:t>
            </a:r>
            <a:r>
              <a:rPr lang="en-US" sz="2400" dirty="0">
                <a:solidFill>
                  <a:srgbClr val="FFCC00"/>
                </a:solidFill>
              </a:rPr>
              <a:t>blocks</a:t>
            </a:r>
            <a:r>
              <a:rPr lang="en-US" sz="2400" dirty="0"/>
              <a:t> attacks on kernel data including </a:t>
            </a:r>
            <a:r>
              <a:rPr lang="en-US" sz="2400" dirty="0">
                <a:solidFill>
                  <a:srgbClr val="FFCC00"/>
                </a:solidFill>
              </a:rPr>
              <a:t>attacks on MIC</a:t>
            </a:r>
            <a:endParaRPr lang="en-US" sz="2400" dirty="0"/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FE1952-D4BD-41C4-A6B8-E8612F0BE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FB07D8-5C8C-44A0-82D8-9BD18233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41A80E-49C9-2EAC-D09B-C1AB6D0462A1}"/>
              </a:ext>
            </a:extLst>
          </p:cNvPr>
          <p:cNvSpPr/>
          <p:nvPr/>
        </p:nvSpPr>
        <p:spPr>
          <a:xfrm>
            <a:off x="293914" y="1231900"/>
            <a:ext cx="11302340" cy="235919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5B3164-DD80-6DA5-FAAA-A427E9B3DDE6}"/>
              </a:ext>
            </a:extLst>
          </p:cNvPr>
          <p:cNvSpPr/>
          <p:nvPr/>
        </p:nvSpPr>
        <p:spPr>
          <a:xfrm>
            <a:off x="293913" y="3767855"/>
            <a:ext cx="11302341" cy="987586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2B40C-F11F-08C5-B87E-A5E9B5AC3CBC}"/>
              </a:ext>
            </a:extLst>
          </p:cNvPr>
          <p:cNvSpPr/>
          <p:nvPr/>
        </p:nvSpPr>
        <p:spPr>
          <a:xfrm>
            <a:off x="293912" y="4907842"/>
            <a:ext cx="11302341" cy="678264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386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6638552-829B-4F8E-9A47-F43DF65E48A0}"/>
              </a:ext>
            </a:extLst>
          </p:cNvPr>
          <p:cNvSpPr txBox="1">
            <a:spLocks/>
          </p:cNvSpPr>
          <p:nvPr/>
        </p:nvSpPr>
        <p:spPr>
          <a:xfrm>
            <a:off x="104172" y="188511"/>
            <a:ext cx="11730333" cy="1326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4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sz="4400" dirty="0">
                <a:solidFill>
                  <a:prstClr val="white"/>
                </a:solidFill>
                <a:cs typeface="Segoe UI Semibold" panose="020B0702040204020203" pitchFamily="34" charset="0"/>
              </a:rPr>
              <a:t>Thank you!</a:t>
            </a:r>
            <a:endParaRPr lang="en-US" sz="2800" dirty="0">
              <a:solidFill>
                <a:prstClr val="white"/>
              </a:solidFill>
              <a:cs typeface="Segoe UI Semibold" panose="020B0702040204020203" pitchFamily="34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14871A7-D5E2-E89F-D031-2A82EA9E9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928075"/>
              </p:ext>
            </p:extLst>
          </p:nvPr>
        </p:nvGraphicFramePr>
        <p:xfrm>
          <a:off x="3305214" y="1547899"/>
          <a:ext cx="8801905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6123">
                  <a:extLst>
                    <a:ext uri="{9D8B030D-6E8A-4147-A177-3AD203B41FA5}">
                      <a16:colId xmlns:a16="http://schemas.microsoft.com/office/drawing/2014/main" val="3281509966"/>
                    </a:ext>
                  </a:extLst>
                </a:gridCol>
                <a:gridCol w="4305782">
                  <a:extLst>
                    <a:ext uri="{9D8B030D-6E8A-4147-A177-3AD203B41FA5}">
                      <a16:colId xmlns:a16="http://schemas.microsoft.com/office/drawing/2014/main" val="76073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3" algn="ctr"/>
                      <a:r>
                        <a:rPr lang="en-US" sz="2800" dirty="0">
                          <a:solidFill>
                            <a:prstClr val="white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Denis Pogonin</a:t>
                      </a:r>
                      <a:endParaRPr lang="en-US" sz="2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prstClr val="white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denpog00@gmail.com</a:t>
                      </a:r>
                      <a:endParaRPr lang="en-US" sz="2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2065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3" algn="ctr"/>
                      <a:r>
                        <a:rPr lang="en-US" sz="2800" dirty="0">
                          <a:solidFill>
                            <a:prstClr val="white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Igor Korkin</a:t>
                      </a:r>
                      <a:endParaRPr lang="en-US" sz="2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prstClr val="white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igor.korkin@gmail.com </a:t>
                      </a:r>
                      <a:endParaRPr lang="en-US" sz="2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01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0773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2800" dirty="0">
                          <a:solidFill>
                            <a:prstClr val="white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All the details are here</a:t>
                      </a:r>
                      <a:endParaRPr lang="en-US" sz="2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prstClr val="white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  <a:hlinkClick r:id="rId3"/>
                        </a:rPr>
                        <a:t>igorkorkin.blogspot.com</a:t>
                      </a:r>
                      <a:endParaRPr lang="en-US" sz="28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6863822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E70BCC2E-0CB2-AC68-855E-93EDFDE78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702" y="5081323"/>
            <a:ext cx="2438896" cy="1707227"/>
          </a:xfrm>
          <a:prstGeom prst="rect">
            <a:avLst/>
          </a:prstGeom>
        </p:spPr>
      </p:pic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E1629685-34EB-4AEC-8CDE-E361719AA0D6}"/>
              </a:ext>
            </a:extLst>
          </p:cNvPr>
          <p:cNvSpPr/>
          <p:nvPr/>
        </p:nvSpPr>
        <p:spPr>
          <a:xfrm rot="7125360" flipH="1" flipV="1">
            <a:off x="1511435" y="1772614"/>
            <a:ext cx="4131432" cy="9706298"/>
          </a:xfrm>
          <a:prstGeom prst="triangle">
            <a:avLst>
              <a:gd name="adj" fmla="val 49043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F3D342-AAF2-4364-928B-8FFB1CEF5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3687" y="5415909"/>
            <a:ext cx="1138766" cy="1138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F78C65-E607-3DC9-D869-C185899E3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9005" y="5040667"/>
            <a:ext cx="1742275" cy="14982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B9E11C2-1504-2C4E-00CC-C5D75408479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contrast="20000"/>
          </a:blip>
          <a:stretch>
            <a:fillRect/>
          </a:stretch>
        </p:blipFill>
        <p:spPr>
          <a:xfrm rot="20903430">
            <a:off x="2533549" y="5821383"/>
            <a:ext cx="524322" cy="52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042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042611-974F-4158-AA94-778C64D0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451A4-4370-8573-5A22-D139BF45A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23" y="3165593"/>
            <a:ext cx="2739021" cy="25472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8E89365-8F8F-A2E6-4519-51AD155BD24A}"/>
              </a:ext>
            </a:extLst>
          </p:cNvPr>
          <p:cNvGrpSpPr/>
          <p:nvPr/>
        </p:nvGrpSpPr>
        <p:grpSpPr>
          <a:xfrm>
            <a:off x="476845" y="309159"/>
            <a:ext cx="10611722" cy="2422466"/>
            <a:chOff x="696607" y="409587"/>
            <a:chExt cx="10798785" cy="236784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AA90B5D-7D4C-EEB9-4554-5D5A3BBC3F5C}"/>
                </a:ext>
              </a:extLst>
            </p:cNvPr>
            <p:cNvGrpSpPr/>
            <p:nvPr/>
          </p:nvGrpSpPr>
          <p:grpSpPr>
            <a:xfrm>
              <a:off x="696607" y="409587"/>
              <a:ext cx="10798785" cy="2367843"/>
              <a:chOff x="809645" y="645398"/>
              <a:chExt cx="10798785" cy="2367843"/>
            </a:xfrm>
          </p:grpSpPr>
          <p:sp>
            <p:nvSpPr>
              <p:cNvPr id="20" name="Thought Bubble: Cloud 19">
                <a:extLst>
                  <a:ext uri="{FF2B5EF4-FFF2-40B4-BE49-F238E27FC236}">
                    <a16:creationId xmlns:a16="http://schemas.microsoft.com/office/drawing/2014/main" id="{0D2EE56D-3E98-7BBA-AA7C-32FBF8D79C65}"/>
                  </a:ext>
                </a:extLst>
              </p:cNvPr>
              <p:cNvSpPr/>
              <p:nvPr/>
            </p:nvSpPr>
            <p:spPr>
              <a:xfrm rot="150913">
                <a:off x="809645" y="645398"/>
                <a:ext cx="10798785" cy="2367843"/>
              </a:xfrm>
              <a:prstGeom prst="cloudCallout">
                <a:avLst>
                  <a:gd name="adj1" fmla="val -24719"/>
                  <a:gd name="adj2" fmla="val 74484"/>
                </a:avLst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ctr" defTabSz="914400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FFCA08">
                      <a:lumMod val="75000"/>
                    </a:srgbClr>
                  </a:buClr>
                  <a:buSzPct val="85000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ckwell" panose="02060603020205020403"/>
                  <a:ea typeface="+mn-ea"/>
                  <a:cs typeface="+mn-cs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1DEB9B7-65C2-A340-F2BD-2FFC1E7C6423}"/>
                  </a:ext>
                </a:extLst>
              </p:cNvPr>
              <p:cNvSpPr/>
              <p:nvPr/>
            </p:nvSpPr>
            <p:spPr>
              <a:xfrm>
                <a:off x="9278111" y="1907159"/>
                <a:ext cx="1034931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046F990-B3D4-DC87-15BB-89FDDC014A48}"/>
                  </a:ext>
                </a:extLst>
              </p:cNvPr>
              <p:cNvSpPr/>
              <p:nvPr/>
            </p:nvSpPr>
            <p:spPr>
              <a:xfrm>
                <a:off x="2323091" y="1907160"/>
                <a:ext cx="305809" cy="520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358519-B853-84FD-08C4-75CF20A273E1}"/>
                </a:ext>
              </a:extLst>
            </p:cNvPr>
            <p:cNvSpPr/>
            <p:nvPr/>
          </p:nvSpPr>
          <p:spPr>
            <a:xfrm>
              <a:off x="1219200" y="1463040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4299C29-33FD-72B5-C32C-DD15C76A2C18}"/>
                </a:ext>
              </a:extLst>
            </p:cNvPr>
            <p:cNvSpPr/>
            <p:nvPr/>
          </p:nvSpPr>
          <p:spPr>
            <a:xfrm>
              <a:off x="10334502" y="1360905"/>
              <a:ext cx="772796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98EF3BA-C2AA-45E0-AC7E-DE2AF1046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415" y="798103"/>
            <a:ext cx="9387893" cy="1572505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/>
              <a:t>This attack can blind Microsoft Defender.</a:t>
            </a:r>
            <a:br>
              <a:rPr lang="en-US" cap="none" dirty="0"/>
            </a:br>
            <a:r>
              <a:rPr lang="en-US" cap="none" dirty="0"/>
              <a:t>What about other AVs?</a:t>
            </a:r>
          </a:p>
        </p:txBody>
      </p:sp>
    </p:spTree>
    <p:extLst>
      <p:ext uri="{BB962C8B-B14F-4D97-AF65-F5344CB8AC3E}">
        <p14:creationId xmlns:p14="http://schemas.microsoft.com/office/powerpoint/2010/main" val="37774477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675E6E-2E54-2F4A-28A4-AA192CE4A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17356"/>
            <a:ext cx="10058400" cy="726993"/>
          </a:xfrm>
        </p:spPr>
        <p:txBody>
          <a:bodyPr>
            <a:normAutofit fontScale="90000"/>
          </a:bodyPr>
          <a:lstStyle/>
          <a:p>
            <a:r>
              <a:rPr lang="en-US" dirty="0"/>
              <a:t>MIC-based attack blinds top AV solutions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4AB23C1-B61E-112F-F10C-40DFFDEF4998}"/>
              </a:ext>
            </a:extLst>
          </p:cNvPr>
          <p:cNvGraphicFramePr>
            <a:graphicFrameLocks noGrp="1"/>
          </p:cNvGraphicFramePr>
          <p:nvPr/>
        </p:nvGraphicFramePr>
        <p:xfrm>
          <a:off x="248678" y="781834"/>
          <a:ext cx="11771526" cy="547402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331635">
                  <a:extLst>
                    <a:ext uri="{9D8B030D-6E8A-4147-A177-3AD203B41FA5}">
                      <a16:colId xmlns:a16="http://schemas.microsoft.com/office/drawing/2014/main" val="3547962839"/>
                    </a:ext>
                  </a:extLst>
                </a:gridCol>
                <a:gridCol w="3699163">
                  <a:extLst>
                    <a:ext uri="{9D8B030D-6E8A-4147-A177-3AD203B41FA5}">
                      <a16:colId xmlns:a16="http://schemas.microsoft.com/office/drawing/2014/main" val="1232879824"/>
                    </a:ext>
                  </a:extLst>
                </a:gridCol>
                <a:gridCol w="3740728">
                  <a:extLst>
                    <a:ext uri="{9D8B030D-6E8A-4147-A177-3AD203B41FA5}">
                      <a16:colId xmlns:a16="http://schemas.microsoft.com/office/drawing/2014/main" val="427361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AV Name </a:t>
                      </a:r>
                      <a:endParaRPr lang="en-US" sz="2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AV ability to detect malicious files</a:t>
                      </a:r>
                      <a:endParaRPr lang="en-US" sz="2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AV ability to detect malicious processes</a:t>
                      </a:r>
                      <a:endParaRPr lang="en-US" sz="2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51895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</a:rPr>
                        <a:t>Microsoft Defender</a:t>
                      </a:r>
                      <a:endParaRPr lang="en-US" sz="2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FF2400"/>
                          </a:solidFill>
                          <a:effectLst/>
                        </a:rPr>
                        <a:t>Disabled</a:t>
                      </a:r>
                      <a:endParaRPr lang="en-US" sz="2800" b="0" dirty="0">
                        <a:solidFill>
                          <a:srgbClr val="FF24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FF2400"/>
                          </a:solidFill>
                          <a:effectLst/>
                        </a:rPr>
                        <a:t>Disabled</a:t>
                      </a:r>
                      <a:endParaRPr lang="en-US" sz="2800" b="0" dirty="0">
                        <a:solidFill>
                          <a:srgbClr val="FF24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25696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</a:rPr>
                        <a:t>McAfee</a:t>
                      </a:r>
                      <a:endParaRPr lang="en-US" sz="2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FF2400"/>
                          </a:solidFill>
                          <a:effectLst/>
                        </a:rPr>
                        <a:t>Disabled</a:t>
                      </a:r>
                      <a:endParaRPr lang="en-US" sz="2800" b="0" dirty="0">
                        <a:solidFill>
                          <a:srgbClr val="FF24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FF2400"/>
                          </a:solidFill>
                          <a:effectLst/>
                        </a:rPr>
                        <a:t>Disabled</a:t>
                      </a:r>
                      <a:endParaRPr lang="en-US" sz="2800" b="0" dirty="0">
                        <a:solidFill>
                          <a:srgbClr val="FF24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5872523"/>
                  </a:ext>
                </a:extLst>
              </a:tr>
              <a:tr h="1066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</a:rPr>
                        <a:t>Malwarebytes</a:t>
                      </a:r>
                      <a:endParaRPr lang="en-US" sz="2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FF2400"/>
                          </a:solidFill>
                          <a:effectLst/>
                        </a:rPr>
                        <a:t>Disabled</a:t>
                      </a:r>
                      <a:endParaRPr lang="en-US" sz="2800" b="0" dirty="0">
                        <a:solidFill>
                          <a:srgbClr val="FF24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FF2400"/>
                          </a:solidFill>
                          <a:effectLst/>
                        </a:rPr>
                        <a:t>Disabled</a:t>
                      </a:r>
                      <a:endParaRPr lang="en-US" sz="2800" b="0" dirty="0">
                        <a:solidFill>
                          <a:srgbClr val="FF24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8360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</a:rPr>
                        <a:t>Avast</a:t>
                      </a:r>
                      <a:endParaRPr lang="en-US" sz="2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FF2400"/>
                          </a:solidFill>
                          <a:effectLst/>
                        </a:rPr>
                        <a:t>Disabled</a:t>
                      </a:r>
                      <a:endParaRPr lang="en-US" sz="2800" b="0" dirty="0">
                        <a:solidFill>
                          <a:srgbClr val="FF24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FF2400"/>
                          </a:solidFill>
                          <a:effectLst/>
                        </a:rPr>
                        <a:t>Disabled</a:t>
                      </a:r>
                      <a:endParaRPr lang="en-US" sz="2800" b="0" dirty="0">
                        <a:solidFill>
                          <a:srgbClr val="FF24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6583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</a:rPr>
                        <a:t>AVG</a:t>
                      </a:r>
                      <a:endParaRPr lang="en-US" sz="2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FF2400"/>
                          </a:solidFill>
                          <a:effectLst/>
                        </a:rPr>
                        <a:t>Disabled</a:t>
                      </a:r>
                      <a:endParaRPr lang="en-US" sz="2800" b="0" dirty="0">
                        <a:solidFill>
                          <a:srgbClr val="FF24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FF2400"/>
                          </a:solidFill>
                          <a:effectLst/>
                        </a:rPr>
                        <a:t>Disabled</a:t>
                      </a:r>
                      <a:endParaRPr lang="en-US" sz="2800" b="0" dirty="0">
                        <a:solidFill>
                          <a:srgbClr val="FF24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4642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</a:rPr>
                        <a:t>Kaspersky</a:t>
                      </a:r>
                      <a:endParaRPr lang="en-US" sz="2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kern="1200" dirty="0">
                          <a:solidFill>
                            <a:srgbClr val="FF24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Disabled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66FF00"/>
                          </a:solidFill>
                          <a:effectLst/>
                        </a:rPr>
                        <a:t>Enabled</a:t>
                      </a:r>
                      <a:endParaRPr lang="en-US" sz="2800" b="0" dirty="0">
                        <a:solidFill>
                          <a:srgbClr val="66FF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3115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b="0" dirty="0">
                          <a:solidFill>
                            <a:srgbClr val="66FF00"/>
                          </a:solidFill>
                          <a:effectLst/>
                        </a:rPr>
                        <a:t>Enabled</a:t>
                      </a:r>
                      <a:r>
                        <a:rPr lang="en-US" sz="2800" b="0" kern="1200" dirty="0">
                          <a:solidFill>
                            <a:srgbClr val="66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but </a:t>
                      </a:r>
                      <a:br>
                        <a:rPr lang="en-US" sz="2800" b="0" kern="1200" dirty="0">
                          <a:solidFill>
                            <a:srgbClr val="66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800" b="0" kern="1200" dirty="0">
                          <a:solidFill>
                            <a:srgbClr val="66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 cannot remove malware files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kern="1200" dirty="0">
                          <a:solidFill>
                            <a:srgbClr val="FF24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Disabled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5236499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F27317CE-6DA6-2AEF-72CA-D05CEAC94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651" y="2422814"/>
            <a:ext cx="1820487" cy="36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lwarebytes Antivirus Review: Is it Worth Trying in 2022?">
            <a:extLst>
              <a:ext uri="{FF2B5EF4-FFF2-40B4-BE49-F238E27FC236}">
                <a16:creationId xmlns:a16="http://schemas.microsoft.com/office/drawing/2014/main" id="{61697167-9FDE-DBF4-81C8-995AF5A53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580" y="2794085"/>
            <a:ext cx="2318628" cy="63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EB08490-3FD2-2205-A43C-CF6AC34FC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311" y="4607794"/>
            <a:ext cx="2252907" cy="46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5C1675C-6DDF-A77A-A3D0-EEA3720BBC6F}"/>
              </a:ext>
            </a:extLst>
          </p:cNvPr>
          <p:cNvGrpSpPr/>
          <p:nvPr/>
        </p:nvGrpSpPr>
        <p:grpSpPr>
          <a:xfrm>
            <a:off x="529162" y="1693140"/>
            <a:ext cx="3752211" cy="567357"/>
            <a:chOff x="529162" y="1845540"/>
            <a:chExt cx="3752211" cy="567357"/>
          </a:xfrm>
        </p:grpSpPr>
        <p:pic>
          <p:nvPicPr>
            <p:cNvPr id="1034" name="Picture 10" descr="Microsoft EDR - Critical Start">
              <a:extLst>
                <a:ext uri="{FF2B5EF4-FFF2-40B4-BE49-F238E27FC236}">
                  <a16:creationId xmlns:a16="http://schemas.microsoft.com/office/drawing/2014/main" id="{4359A176-CE68-4547-7ECC-9B8D38D3BC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78" b="42950"/>
            <a:stretch/>
          </p:blipFill>
          <p:spPr bwMode="auto">
            <a:xfrm>
              <a:off x="1006158" y="1845540"/>
              <a:ext cx="3275215" cy="525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2" descr="Microsoft Defender - Apps on Google Play">
              <a:extLst>
                <a:ext uri="{FF2B5EF4-FFF2-40B4-BE49-F238E27FC236}">
                  <a16:creationId xmlns:a16="http://schemas.microsoft.com/office/drawing/2014/main" id="{78E3D7CB-BFF5-EDC8-71E4-10C896AEDE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162" y="1935901"/>
              <a:ext cx="476996" cy="476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713C08-80C4-83AB-3D43-46197C53EA8D}"/>
              </a:ext>
            </a:extLst>
          </p:cNvPr>
          <p:cNvGrpSpPr/>
          <p:nvPr/>
        </p:nvGrpSpPr>
        <p:grpSpPr>
          <a:xfrm>
            <a:off x="1529870" y="3389488"/>
            <a:ext cx="1760047" cy="575543"/>
            <a:chOff x="1202177" y="3541888"/>
            <a:chExt cx="1760047" cy="5755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E3A4096-F033-F1A3-6952-38393C4F3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66966"/>
            <a:stretch/>
          </p:blipFill>
          <p:spPr>
            <a:xfrm>
              <a:off x="1202177" y="3619653"/>
              <a:ext cx="474145" cy="4514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C3D8408-2787-5961-2E51-CCC4745072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 l="33034"/>
            <a:stretch/>
          </p:blipFill>
          <p:spPr>
            <a:xfrm>
              <a:off x="1736733" y="3541888"/>
              <a:ext cx="1225491" cy="57554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D7F74C-FA00-755C-692C-CF3A998DB75F}"/>
              </a:ext>
            </a:extLst>
          </p:cNvPr>
          <p:cNvGrpSpPr/>
          <p:nvPr/>
        </p:nvGrpSpPr>
        <p:grpSpPr>
          <a:xfrm>
            <a:off x="1481137" y="4805602"/>
            <a:ext cx="1857514" cy="1654760"/>
            <a:chOff x="1459428" y="5029260"/>
            <a:chExt cx="1857514" cy="1654760"/>
          </a:xfrm>
        </p:grpSpPr>
        <p:pic>
          <p:nvPicPr>
            <p:cNvPr id="6" name="Picture 4" descr="Купить WF00219010 Worry-Free Services, Multi-Language: [Service]Extension:  Renew, Academic, 6-10, 12 month(s) по лучшей цене">
              <a:extLst>
                <a:ext uri="{FF2B5EF4-FFF2-40B4-BE49-F238E27FC236}">
                  <a16:creationId xmlns:a16="http://schemas.microsoft.com/office/drawing/2014/main" id="{F8F3AC5C-B5C1-5795-35A6-2ECC3DC69B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117"/>
            <a:stretch/>
          </p:blipFill>
          <p:spPr bwMode="auto">
            <a:xfrm>
              <a:off x="1459428" y="5029260"/>
              <a:ext cx="609899" cy="1654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Trend Micro (NL) | Internet Security Antivirus - PC &amp; Mac">
              <a:extLst>
                <a:ext uri="{FF2B5EF4-FFF2-40B4-BE49-F238E27FC236}">
                  <a16:creationId xmlns:a16="http://schemas.microsoft.com/office/drawing/2014/main" id="{5E752826-C3BC-6861-0D8E-0E06D8D52E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88"/>
            <a:stretch/>
          </p:blipFill>
          <p:spPr bwMode="auto">
            <a:xfrm>
              <a:off x="2044860" y="5533762"/>
              <a:ext cx="1272082" cy="637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0E3744-1619-20BE-9451-980F0549772A}"/>
              </a:ext>
            </a:extLst>
          </p:cNvPr>
          <p:cNvGrpSpPr/>
          <p:nvPr/>
        </p:nvGrpSpPr>
        <p:grpSpPr>
          <a:xfrm>
            <a:off x="1599460" y="3708676"/>
            <a:ext cx="1620868" cy="1077805"/>
            <a:chOff x="1463729" y="3870258"/>
            <a:chExt cx="1620868" cy="1077805"/>
          </a:xfrm>
        </p:grpSpPr>
        <p:pic>
          <p:nvPicPr>
            <p:cNvPr id="1036" name="Picture 12" descr="AVG AntiVirus Logo transparent PNG - StickPNG">
              <a:extLst>
                <a:ext uri="{FF2B5EF4-FFF2-40B4-BE49-F238E27FC236}">
                  <a16:creationId xmlns:a16="http://schemas.microsoft.com/office/drawing/2014/main" id="{44C0C75A-AD0F-CE95-AF64-BBA5936692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401"/>
            <a:stretch/>
          </p:blipFill>
          <p:spPr bwMode="auto">
            <a:xfrm>
              <a:off x="1463729" y="3870258"/>
              <a:ext cx="491470" cy="1077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F3EB05D-74BC-7A6A-C7FB-FDB03DD7B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46814" y="4153941"/>
              <a:ext cx="1037783" cy="50377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304CF5B-6311-4E61-9D8A-BB84184787D2}"/>
              </a:ext>
            </a:extLst>
          </p:cNvPr>
          <p:cNvSpPr txBox="1"/>
          <p:nvPr/>
        </p:nvSpPr>
        <p:spPr>
          <a:xfrm>
            <a:off x="426721" y="6272509"/>
            <a:ext cx="1112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Disclaimer:  The purpose is to provide technical review only. This analysis is not designed to promote any solutions.</a:t>
            </a:r>
          </a:p>
          <a:p>
            <a:pPr algn="just"/>
            <a:r>
              <a:rPr lang="en-US" sz="1600" dirty="0"/>
              <a:t>                       We do respect all antiviruses and endpoint security solutions.</a:t>
            </a:r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E1B8C37A-BCD9-3B37-DC27-2AE100D6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077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6CE4848-BFA0-FF38-4407-057613EF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"/>
            <a:ext cx="12192000" cy="67151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6B218B-861F-4620-B64C-ADCBC3E1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EB29403F-F73A-FCAE-9DB1-1BE672BC0D30}"/>
              </a:ext>
            </a:extLst>
          </p:cNvPr>
          <p:cNvSpPr/>
          <p:nvPr/>
        </p:nvSpPr>
        <p:spPr>
          <a:xfrm rot="10800000" flipH="1" flipV="1">
            <a:off x="734568" y="-1795781"/>
            <a:ext cx="6045671" cy="12246278"/>
          </a:xfrm>
          <a:prstGeom prst="triangle">
            <a:avLst>
              <a:gd name="adj" fmla="val 51669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  <a:alpha val="0"/>
                </a:schemeClr>
              </a:gs>
              <a:gs pos="48000">
                <a:schemeClr val="accent1">
                  <a:lumMod val="97000"/>
                  <a:lumOff val="3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2926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Custom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FFDF6A"/>
      </a:accent3>
      <a:accent4>
        <a:srgbClr val="EC7016"/>
      </a:accent4>
      <a:accent5>
        <a:srgbClr val="E64823"/>
      </a:accent5>
      <a:accent6>
        <a:srgbClr val="9C6A6A"/>
      </a:accent6>
      <a:hlink>
        <a:srgbClr val="FFDF6A"/>
      </a:hlink>
      <a:folHlink>
        <a:srgbClr val="7F723D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53045</TotalTime>
  <Words>1436</Words>
  <Application>Microsoft Office PowerPoint</Application>
  <PresentationFormat>Widescreen</PresentationFormat>
  <Paragraphs>344</Paragraphs>
  <Slides>86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8" baseType="lpstr">
      <vt:lpstr>Arial</vt:lpstr>
      <vt:lpstr>Calibri</vt:lpstr>
      <vt:lpstr>Cambria</vt:lpstr>
      <vt:lpstr>Open Sans Extrabold</vt:lpstr>
      <vt:lpstr>Open Sans Light</vt:lpstr>
      <vt:lpstr>Rockwell</vt:lpstr>
      <vt:lpstr>Rockwell Condensed</vt:lpstr>
      <vt:lpstr>Segoe UI Semibold</vt:lpstr>
      <vt:lpstr>Segoe UI Semibold (Headings)</vt:lpstr>
      <vt:lpstr>Times New Roman</vt:lpstr>
      <vt:lpstr>Wingdings</vt:lpstr>
      <vt:lpstr>Wood Type</vt:lpstr>
      <vt:lpstr>Microsoft Defender Will Be Defended - MemoryRanger Prevents Blinding Windows AV</vt:lpstr>
      <vt:lpstr>WHO WE ARE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Microsoft Defender is under attacks</vt:lpstr>
      <vt:lpstr>Microsoft Defender is under attacks</vt:lpstr>
      <vt:lpstr>Driver-based attacks can disable Microsoft Defender</vt:lpstr>
      <vt:lpstr>Microsoft Defender is UNDER ATTACKs</vt:lpstr>
      <vt:lpstr>Microsoft Defender is running on over 500 000 000 PCs</vt:lpstr>
      <vt:lpstr>Attack Vectors on Microsoft Defender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Microsoft Defender: INTRO</vt:lpstr>
      <vt:lpstr>Microsoft Defender: Intro</vt:lpstr>
      <vt:lpstr>Microsoft Defender: Intro</vt:lpstr>
      <vt:lpstr>Microsoft Defender: components  </vt:lpstr>
      <vt:lpstr>Microsoft Defender: about 10 apps + 6 drivers</vt:lpstr>
      <vt:lpstr>Microsoft Defender: about 10 apps + 6 drivers</vt:lpstr>
      <vt:lpstr>Microsoft Defender: about 10 apps + 6 drivers</vt:lpstr>
      <vt:lpstr>Microsoft Defender: Internals</vt:lpstr>
      <vt:lpstr>Microsoft Defender: Internals</vt:lpstr>
      <vt:lpstr>Microsoft Defender: Internals</vt:lpstr>
      <vt:lpstr>Microsoft Defender: Internals</vt:lpstr>
      <vt:lpstr>Microsoft Defender: Internals</vt:lpstr>
      <vt:lpstr>Mandatory Integrity Control: Intro</vt:lpstr>
      <vt:lpstr>MIC: Integrity Levels of files and folders</vt:lpstr>
      <vt:lpstr>Defender TRIES TO open a file</vt:lpstr>
      <vt:lpstr>Defender TRIES TO open a file</vt:lpstr>
      <vt:lpstr>Defender FAILS TO open a file</vt:lpstr>
      <vt:lpstr>Summary of MIC patching</vt:lpstr>
      <vt:lpstr>Microsoft Defender: Internals</vt:lpstr>
      <vt:lpstr>How can Microsoft Defender  get access to apps memory?</vt:lpstr>
      <vt:lpstr>Defender opens a process</vt:lpstr>
      <vt:lpstr>Defender opens a process</vt:lpstr>
      <vt:lpstr>TOKEN Privileges</vt:lpstr>
      <vt:lpstr>Attack on MIC and Token Privilege can disable Microsoft Defender  without terminating its apps</vt:lpstr>
      <vt:lpstr>Attack on MIC + Token Privilege: SCHEME</vt:lpstr>
      <vt:lpstr>Attack on MIC + Token Privilege: SCHEME</vt:lpstr>
      <vt:lpstr>Attack on MIC + Token Privilege: SCHEME</vt:lpstr>
      <vt:lpstr>Attack on MIC + Token Privilege: SCHEME</vt:lpstr>
      <vt:lpstr>Attack on MIC + Token Privilege: SCHEME</vt:lpstr>
      <vt:lpstr>Attack on MIC: SCHEME</vt:lpstr>
      <vt:lpstr>PowerPoint Presentation</vt:lpstr>
      <vt:lpstr>PowerPoint Presentation</vt:lpstr>
      <vt:lpstr>PowerPoint Presentation</vt:lpstr>
      <vt:lpstr>Sandboxed Microsoft Defender fails to stop malware</vt:lpstr>
      <vt:lpstr>Sandboxed Microsoft Defender fails to stop malware</vt:lpstr>
      <vt:lpstr>MemoryRanger   Defends    Microsoft Defender </vt:lpstr>
      <vt:lpstr>MemoryRanger: Intro</vt:lpstr>
      <vt:lpstr>MemoryRanger: Intro</vt:lpstr>
      <vt:lpstr>MemoryRanger: Intro</vt:lpstr>
      <vt:lpstr>MemoryRanger: Intro</vt:lpstr>
      <vt:lpstr>MemoryRanger: Intro</vt:lpstr>
      <vt:lpstr>MemoryRanger: Intro</vt:lpstr>
      <vt:lpstr>MemoryRanger: Features</vt:lpstr>
      <vt:lpstr>MemoryRanger was in US, UK, and Asia and twice at BlackHat</vt:lpstr>
      <vt:lpstr>MemoryRanger Customization protects Microsoft Defender</vt:lpstr>
      <vt:lpstr>MemoryRanger Customization protects Microsoft Defender</vt:lpstr>
      <vt:lpstr>PowerPoint Presentation</vt:lpstr>
      <vt:lpstr>Conclusion</vt:lpstr>
      <vt:lpstr>PowerPoint Presentation</vt:lpstr>
      <vt:lpstr>This attack can blind Microsoft Defender. What about other AVs?</vt:lpstr>
      <vt:lpstr>MIC-based attack blinds top AV solutions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Igor Korkin</cp:lastModifiedBy>
  <cp:revision>1529</cp:revision>
  <dcterms:created xsi:type="dcterms:W3CDTF">2020-05-30T05:46:53Z</dcterms:created>
  <dcterms:modified xsi:type="dcterms:W3CDTF">2022-07-25T16:23:35Z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(3)4qJFSsHc6T+kIhyCKOiZ0Uj0X5YyT34LJwWTHauWOLCRmJqw06S67Op3g4AP3Rx5TJW9HwTU
tYUlnxIXx/QQ0lE+Mkv0ejRyGmK2cFe64Z8mZy8Nlxs1R6onrr6QDJK5pmvExkMRZnkin62S
02L6NYSbLDpMh1UprBEBifnoliIeaR51M1dwp2dQJySNCwc3sg60mAeMY7F5Fx+yFUMmFwnv
q8EvaMP6JeiwLbwm2N</vt:lpwstr>
  </property>
  <property fmtid="{D5CDD505-2E9C-101B-9397-08002B2CF9AE}" pid="3" name="_2015_ms_pID_7253431">
    <vt:lpwstr>66hXgrQKuCOBWgEkzCW/WUAgpM2AMh5bUHrV6zPgCCcvRitBWot0Pz
vZp/lg4HlQKlJCxqAPawAOIaZn59EWq0ssq4HF3vTaG3wGG7mg1mZNBWPac/gIRTO0wXyzK2
WTLSiEj+RqquhwIKNe77WebfYn0p1c7+VNGikhMP+wklqd+AnLCqIsmoyp6hSsxyPDybJPyC
lu6eCGX8s4JrpC9yl+dX/jPp1UQaLaa8bcDK</vt:lpwstr>
  </property>
  <property fmtid="{D5CDD505-2E9C-101B-9397-08002B2CF9AE}" pid="4" name="_2015_ms_pID_7253432">
    <vt:lpwstr>pg==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1655467231</vt:lpwstr>
  </property>
</Properties>
</file>